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ublic Sans" charset="1" panose="00000000000000000000"/>
      <p:regular r:id="rId10"/>
    </p:embeddedFont>
    <p:embeddedFont>
      <p:font typeface="Public Sans Bold" charset="1" panose="00000000000000000000"/>
      <p:regular r:id="rId11"/>
    </p:embeddedFont>
    <p:embeddedFont>
      <p:font typeface="Public Sans Italics" charset="1" panose="00000000000000000000"/>
      <p:regular r:id="rId12"/>
    </p:embeddedFont>
    <p:embeddedFont>
      <p:font typeface="Public Sans Bold Italics" charset="1" panose="00000000000000000000"/>
      <p:regular r:id="rId13"/>
    </p:embeddedFont>
    <p:embeddedFont>
      <p:font typeface="Public Sans Thin" charset="1" panose="00000000000000000000"/>
      <p:regular r:id="rId14"/>
    </p:embeddedFont>
    <p:embeddedFont>
      <p:font typeface="Public Sans Thin Italics" charset="1" panose="00000000000000000000"/>
      <p:regular r:id="rId15"/>
    </p:embeddedFont>
    <p:embeddedFont>
      <p:font typeface="Public Sans Medium" charset="1" panose="00000000000000000000"/>
      <p:regular r:id="rId16"/>
    </p:embeddedFont>
    <p:embeddedFont>
      <p:font typeface="Public Sans Medium Italics" charset="1" panose="00000000000000000000"/>
      <p:regular r:id="rId17"/>
    </p:embeddedFont>
    <p:embeddedFont>
      <p:font typeface="Public Sans Heavy" charset="1" panose="00000000000000000000"/>
      <p:regular r:id="rId18"/>
    </p:embeddedFont>
    <p:embeddedFont>
      <p:font typeface="Public Sans Heavy Italics" charset="1" panose="00000000000000000000"/>
      <p:regular r:id="rId19"/>
    </p:embeddedFont>
    <p:embeddedFont>
      <p:font typeface="Telegraf" charset="1" panose="00000500000000000000"/>
      <p:regular r:id="rId20"/>
    </p:embeddedFont>
    <p:embeddedFont>
      <p:font typeface="Telegraf Bold" charset="1" panose="00000800000000000000"/>
      <p:regular r:id="rId21"/>
    </p:embeddedFont>
    <p:embeddedFont>
      <p:font typeface="Telegraf Extra-Light" charset="1" panose="00000300000000000000"/>
      <p:regular r:id="rId22"/>
    </p:embeddedFont>
    <p:embeddedFont>
      <p:font typeface="Telegraf Medium" charset="1" panose="00000600000000000000"/>
      <p:regular r:id="rId23"/>
    </p:embeddedFont>
    <p:embeddedFont>
      <p:font typeface="Telegraf Ultra-Bold" charset="1" panose="00000900000000000000"/>
      <p:regular r:id="rId24"/>
    </p:embeddedFont>
    <p:embeddedFont>
      <p:font typeface="Telegraf Heavy" charset="1" panose="00000A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38" Target="slides/slide13.xml" Type="http://schemas.openxmlformats.org/officeDocument/2006/relationships/slide"/><Relationship Id="rId39" Target="slides/slide14.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9102C"/>
        </a:solidFill>
      </p:bgPr>
    </p:bg>
    <p:spTree>
      <p:nvGrpSpPr>
        <p:cNvPr id="1" name=""/>
        <p:cNvGrpSpPr/>
        <p:nvPr/>
      </p:nvGrpSpPr>
      <p:grpSpPr>
        <a:xfrm>
          <a:off x="0" y="0"/>
          <a:ext cx="0" cy="0"/>
          <a:chOff x="0" y="0"/>
          <a:chExt cx="0" cy="0"/>
        </a:xfrm>
      </p:grpSpPr>
      <p:sp>
        <p:nvSpPr>
          <p:cNvPr name="Freeform 2" id="2"/>
          <p:cNvSpPr/>
          <p:nvPr/>
        </p:nvSpPr>
        <p:spPr>
          <a:xfrm flipH="false" flipV="false" rot="0">
            <a:off x="12131960" y="-319927"/>
            <a:ext cx="6156040" cy="10606927"/>
          </a:xfrm>
          <a:custGeom>
            <a:avLst/>
            <a:gdLst/>
            <a:ahLst/>
            <a:cxnLst/>
            <a:rect r="r" b="b" t="t" l="l"/>
            <a:pathLst>
              <a:path h="10606927" w="6156040">
                <a:moveTo>
                  <a:pt x="0" y="0"/>
                </a:moveTo>
                <a:lnTo>
                  <a:pt x="6156040" y="0"/>
                </a:lnTo>
                <a:lnTo>
                  <a:pt x="6156040" y="10606927"/>
                </a:lnTo>
                <a:lnTo>
                  <a:pt x="0" y="10606927"/>
                </a:lnTo>
                <a:lnTo>
                  <a:pt x="0" y="0"/>
                </a:lnTo>
                <a:close/>
              </a:path>
            </a:pathLst>
          </a:custGeom>
          <a:blipFill>
            <a:blip r:embed="rId2">
              <a:alphaModFix amt="80000"/>
            </a:blip>
            <a:stretch>
              <a:fillRect l="-46801" t="-18709" r="-125915" b="0"/>
            </a:stretch>
          </a:blipFill>
        </p:spPr>
      </p:sp>
      <p:sp>
        <p:nvSpPr>
          <p:cNvPr name="TextBox 3" id="3"/>
          <p:cNvSpPr txBox="true"/>
          <p:nvPr/>
        </p:nvSpPr>
        <p:spPr>
          <a:xfrm rot="0">
            <a:off x="1028700" y="8767445"/>
            <a:ext cx="4021293" cy="490855"/>
          </a:xfrm>
          <a:prstGeom prst="rect">
            <a:avLst/>
          </a:prstGeom>
        </p:spPr>
        <p:txBody>
          <a:bodyPr anchor="t" rtlCol="false" tIns="0" lIns="0" bIns="0" rIns="0">
            <a:spAutoFit/>
          </a:bodyPr>
          <a:lstStyle/>
          <a:p>
            <a:pPr algn="l">
              <a:lnSpc>
                <a:spcPts val="3920"/>
              </a:lnSpc>
            </a:pPr>
            <a:r>
              <a:rPr lang="en-US" sz="2800">
                <a:solidFill>
                  <a:srgbClr val="FFFFFF"/>
                </a:solidFill>
                <a:latin typeface="Public Sans"/>
              </a:rPr>
              <a:t>Bella Germani</a:t>
            </a:r>
          </a:p>
        </p:txBody>
      </p:sp>
      <p:grpSp>
        <p:nvGrpSpPr>
          <p:cNvPr name="Group 4" id="4"/>
          <p:cNvGrpSpPr/>
          <p:nvPr/>
        </p:nvGrpSpPr>
        <p:grpSpPr>
          <a:xfrm rot="0">
            <a:off x="1028700" y="1028700"/>
            <a:ext cx="9828330" cy="6583448"/>
            <a:chOff x="0" y="0"/>
            <a:chExt cx="13104441" cy="8777931"/>
          </a:xfrm>
        </p:grpSpPr>
        <p:sp>
          <p:nvSpPr>
            <p:cNvPr name="TextBox 5" id="5"/>
            <p:cNvSpPr txBox="true"/>
            <p:nvPr/>
          </p:nvSpPr>
          <p:spPr>
            <a:xfrm rot="0">
              <a:off x="0" y="1631006"/>
              <a:ext cx="13104441" cy="7146925"/>
            </a:xfrm>
            <a:prstGeom prst="rect">
              <a:avLst/>
            </a:prstGeom>
          </p:spPr>
          <p:txBody>
            <a:bodyPr anchor="t" rtlCol="false" tIns="0" lIns="0" bIns="0" rIns="0">
              <a:spAutoFit/>
            </a:bodyPr>
            <a:lstStyle/>
            <a:p>
              <a:pPr algn="l">
                <a:lnSpc>
                  <a:spcPts val="10440"/>
                </a:lnSpc>
              </a:pPr>
              <a:r>
                <a:rPr lang="en-US" sz="8700">
                  <a:solidFill>
                    <a:srgbClr val="FFFFFF"/>
                  </a:solidFill>
                  <a:latin typeface="Telegraf"/>
                </a:rPr>
                <a:t>NYC Urbanization &amp; MTA Public Transit Infrastructure</a:t>
              </a:r>
            </a:p>
          </p:txBody>
        </p:sp>
        <p:sp>
          <p:nvSpPr>
            <p:cNvPr name="TextBox 6" id="6"/>
            <p:cNvSpPr txBox="true"/>
            <p:nvPr/>
          </p:nvSpPr>
          <p:spPr>
            <a:xfrm rot="0">
              <a:off x="0" y="-57150"/>
              <a:ext cx="6460675" cy="534670"/>
            </a:xfrm>
            <a:prstGeom prst="rect">
              <a:avLst/>
            </a:prstGeom>
          </p:spPr>
          <p:txBody>
            <a:bodyPr anchor="t" rtlCol="false" tIns="0" lIns="0" bIns="0" rIns="0">
              <a:spAutoFit/>
            </a:bodyPr>
            <a:lstStyle/>
            <a:p>
              <a:pPr algn="l">
                <a:lnSpc>
                  <a:spcPts val="3359"/>
                </a:lnSpc>
              </a:pPr>
              <a:r>
                <a:rPr lang="en-US" sz="2400">
                  <a:solidFill>
                    <a:srgbClr val="FFFFFF"/>
                  </a:solidFill>
                  <a:latin typeface="Public Sans Bold"/>
                </a:rPr>
                <a:t>ECO 590</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9102C"/>
        </a:solidFill>
      </p:bgPr>
    </p:bg>
    <p:spTree>
      <p:nvGrpSpPr>
        <p:cNvPr id="1" name=""/>
        <p:cNvGrpSpPr/>
        <p:nvPr/>
      </p:nvGrpSpPr>
      <p:grpSpPr>
        <a:xfrm>
          <a:off x="0" y="0"/>
          <a:ext cx="0" cy="0"/>
          <a:chOff x="0" y="0"/>
          <a:chExt cx="0" cy="0"/>
        </a:xfrm>
      </p:grpSpPr>
      <p:sp>
        <p:nvSpPr>
          <p:cNvPr name="Freeform 2" id="2"/>
          <p:cNvSpPr/>
          <p:nvPr/>
        </p:nvSpPr>
        <p:spPr>
          <a:xfrm flipH="false" flipV="false" rot="0">
            <a:off x="874788" y="2719093"/>
            <a:ext cx="11867827" cy="6405740"/>
          </a:xfrm>
          <a:custGeom>
            <a:avLst/>
            <a:gdLst/>
            <a:ahLst/>
            <a:cxnLst/>
            <a:rect r="r" b="b" t="t" l="l"/>
            <a:pathLst>
              <a:path h="6405740" w="11867827">
                <a:moveTo>
                  <a:pt x="0" y="0"/>
                </a:moveTo>
                <a:lnTo>
                  <a:pt x="11867827" y="0"/>
                </a:lnTo>
                <a:lnTo>
                  <a:pt x="11867827" y="6405740"/>
                </a:lnTo>
                <a:lnTo>
                  <a:pt x="0" y="6405740"/>
                </a:lnTo>
                <a:lnTo>
                  <a:pt x="0" y="0"/>
                </a:lnTo>
                <a:close/>
              </a:path>
            </a:pathLst>
          </a:custGeom>
          <a:blipFill>
            <a:blip r:embed="rId2"/>
            <a:stretch>
              <a:fillRect l="0" t="0" r="0" b="-4167"/>
            </a:stretch>
          </a:blipFill>
        </p:spPr>
      </p:sp>
      <p:grpSp>
        <p:nvGrpSpPr>
          <p:cNvPr name="Group 3" id="3"/>
          <p:cNvGrpSpPr/>
          <p:nvPr/>
        </p:nvGrpSpPr>
        <p:grpSpPr>
          <a:xfrm rot="0">
            <a:off x="544338" y="356790"/>
            <a:ext cx="17114583" cy="1804465"/>
            <a:chOff x="0" y="0"/>
            <a:chExt cx="22819444" cy="2405954"/>
          </a:xfrm>
        </p:grpSpPr>
        <p:sp>
          <p:nvSpPr>
            <p:cNvPr name="TextBox 4" id="4"/>
            <p:cNvSpPr txBox="true"/>
            <p:nvPr/>
          </p:nvSpPr>
          <p:spPr>
            <a:xfrm rot="0">
              <a:off x="0" y="-85725"/>
              <a:ext cx="22819444" cy="1495425"/>
            </a:xfrm>
            <a:prstGeom prst="rect">
              <a:avLst/>
            </a:prstGeom>
          </p:spPr>
          <p:txBody>
            <a:bodyPr anchor="t" rtlCol="false" tIns="0" lIns="0" bIns="0" rIns="0">
              <a:spAutoFit/>
            </a:bodyPr>
            <a:lstStyle/>
            <a:p>
              <a:pPr algn="l">
                <a:lnSpc>
                  <a:spcPts val="8400"/>
                </a:lnSpc>
              </a:pPr>
              <a:r>
                <a:rPr lang="en-US" sz="7000">
                  <a:solidFill>
                    <a:srgbClr val="FFFFFF"/>
                  </a:solidFill>
                  <a:latin typeface="Telegraf"/>
                </a:rPr>
                <a:t> Visualization over Time (Adjusted)</a:t>
              </a:r>
            </a:p>
          </p:txBody>
        </p:sp>
        <p:sp>
          <p:nvSpPr>
            <p:cNvPr name="TextBox 5" id="5"/>
            <p:cNvSpPr txBox="true"/>
            <p:nvPr/>
          </p:nvSpPr>
          <p:spPr>
            <a:xfrm rot="0">
              <a:off x="0" y="1748729"/>
              <a:ext cx="20985015" cy="657225"/>
            </a:xfrm>
            <a:prstGeom prst="rect">
              <a:avLst/>
            </a:prstGeom>
          </p:spPr>
          <p:txBody>
            <a:bodyPr anchor="t" rtlCol="false" tIns="0" lIns="0" bIns="0" rIns="0">
              <a:spAutoFit/>
            </a:bodyPr>
            <a:lstStyle/>
            <a:p>
              <a:pPr algn="l">
                <a:lnSpc>
                  <a:spcPts val="3900"/>
                </a:lnSpc>
              </a:pPr>
              <a:r>
                <a:rPr lang="en-US" sz="3000">
                  <a:solidFill>
                    <a:srgbClr val="FFFFFF"/>
                  </a:solidFill>
                  <a:latin typeface="Public Sans"/>
                </a:rPr>
                <a:t>Line Graph</a:t>
              </a:r>
            </a:p>
          </p:txBody>
        </p:sp>
      </p:grpSp>
      <p:sp>
        <p:nvSpPr>
          <p:cNvPr name="TextBox 6" id="6"/>
          <p:cNvSpPr txBox="true"/>
          <p:nvPr/>
        </p:nvSpPr>
        <p:spPr>
          <a:xfrm rot="0">
            <a:off x="14070213" y="2391308"/>
            <a:ext cx="3384304" cy="372110"/>
          </a:xfrm>
          <a:prstGeom prst="rect">
            <a:avLst/>
          </a:prstGeom>
        </p:spPr>
        <p:txBody>
          <a:bodyPr anchor="t" rtlCol="false" tIns="0" lIns="0" bIns="0" rIns="0">
            <a:spAutoFit/>
          </a:bodyPr>
          <a:lstStyle/>
          <a:p>
            <a:pPr algn="ctr">
              <a:lnSpc>
                <a:spcPts val="2859"/>
              </a:lnSpc>
              <a:spcBef>
                <a:spcPct val="0"/>
              </a:spcBef>
            </a:pPr>
            <a:r>
              <a:rPr lang="en-US" sz="2199">
                <a:solidFill>
                  <a:srgbClr val="FFFFFF"/>
                </a:solidFill>
                <a:latin typeface="Public Sans Bold"/>
              </a:rPr>
              <a:t>Insights</a:t>
            </a:r>
          </a:p>
        </p:txBody>
      </p:sp>
      <p:sp>
        <p:nvSpPr>
          <p:cNvPr name="TextBox 7" id="7"/>
          <p:cNvSpPr txBox="true"/>
          <p:nvPr/>
        </p:nvSpPr>
        <p:spPr>
          <a:xfrm rot="0">
            <a:off x="14070213" y="3430559"/>
            <a:ext cx="3384304" cy="1096010"/>
          </a:xfrm>
          <a:prstGeom prst="rect">
            <a:avLst/>
          </a:prstGeom>
        </p:spPr>
        <p:txBody>
          <a:bodyPr anchor="t" rtlCol="false" tIns="0" lIns="0" bIns="0" rIns="0">
            <a:spAutoFit/>
          </a:bodyPr>
          <a:lstStyle/>
          <a:p>
            <a:pPr algn="l">
              <a:lnSpc>
                <a:spcPts val="2859"/>
              </a:lnSpc>
              <a:spcBef>
                <a:spcPct val="0"/>
              </a:spcBef>
            </a:pPr>
            <a:r>
              <a:rPr lang="en-US" sz="2199">
                <a:solidFill>
                  <a:srgbClr val="FFFFFF"/>
                </a:solidFill>
                <a:latin typeface="Public Sans"/>
              </a:rPr>
              <a:t>Visual correlation between Light intensity &amp; total number incidents</a:t>
            </a:r>
          </a:p>
        </p:txBody>
      </p:sp>
      <p:grpSp>
        <p:nvGrpSpPr>
          <p:cNvPr name="Group 8" id="8"/>
          <p:cNvGrpSpPr/>
          <p:nvPr/>
        </p:nvGrpSpPr>
        <p:grpSpPr>
          <a:xfrm rot="0">
            <a:off x="13485047" y="3468659"/>
            <a:ext cx="392597" cy="392597"/>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TextBox 10" id="10"/>
          <p:cNvSpPr txBox="true"/>
          <p:nvPr/>
        </p:nvSpPr>
        <p:spPr>
          <a:xfrm rot="0">
            <a:off x="14070213" y="4825953"/>
            <a:ext cx="3384304" cy="1096010"/>
          </a:xfrm>
          <a:prstGeom prst="rect">
            <a:avLst/>
          </a:prstGeom>
        </p:spPr>
        <p:txBody>
          <a:bodyPr anchor="t" rtlCol="false" tIns="0" lIns="0" bIns="0" rIns="0">
            <a:spAutoFit/>
          </a:bodyPr>
          <a:lstStyle/>
          <a:p>
            <a:pPr algn="l">
              <a:lnSpc>
                <a:spcPts val="2859"/>
              </a:lnSpc>
              <a:spcBef>
                <a:spcPct val="0"/>
              </a:spcBef>
            </a:pPr>
            <a:r>
              <a:rPr lang="en-US" sz="2199">
                <a:solidFill>
                  <a:srgbClr val="FFFFFF"/>
                </a:solidFill>
                <a:latin typeface="Public Sans"/>
              </a:rPr>
              <a:t>Lack of visual correlation of Metro card count with either variable</a:t>
            </a:r>
          </a:p>
        </p:txBody>
      </p:sp>
      <p:grpSp>
        <p:nvGrpSpPr>
          <p:cNvPr name="Group 11" id="11"/>
          <p:cNvGrpSpPr/>
          <p:nvPr/>
        </p:nvGrpSpPr>
        <p:grpSpPr>
          <a:xfrm rot="0">
            <a:off x="13485047" y="4864053"/>
            <a:ext cx="392597" cy="392597"/>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9102C"/>
        </a:solidFill>
      </p:bgPr>
    </p:bg>
    <p:spTree>
      <p:nvGrpSpPr>
        <p:cNvPr id="1" name=""/>
        <p:cNvGrpSpPr/>
        <p:nvPr/>
      </p:nvGrpSpPr>
      <p:grpSpPr>
        <a:xfrm>
          <a:off x="0" y="0"/>
          <a:ext cx="0" cy="0"/>
          <a:chOff x="0" y="0"/>
          <a:chExt cx="0" cy="0"/>
        </a:xfrm>
      </p:grpSpPr>
      <p:grpSp>
        <p:nvGrpSpPr>
          <p:cNvPr name="Group 2" id="2"/>
          <p:cNvGrpSpPr/>
          <p:nvPr/>
        </p:nvGrpSpPr>
        <p:grpSpPr>
          <a:xfrm rot="0">
            <a:off x="14318530" y="3551807"/>
            <a:ext cx="392597" cy="39259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4" id="4"/>
          <p:cNvGrpSpPr/>
          <p:nvPr/>
        </p:nvGrpSpPr>
        <p:grpSpPr>
          <a:xfrm rot="0">
            <a:off x="14318530" y="4534954"/>
            <a:ext cx="392597" cy="392597"/>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Freeform 6" id="6"/>
          <p:cNvSpPr/>
          <p:nvPr/>
        </p:nvSpPr>
        <p:spPr>
          <a:xfrm flipH="false" flipV="false" rot="0">
            <a:off x="222033" y="3551807"/>
            <a:ext cx="13708378" cy="6345837"/>
          </a:xfrm>
          <a:custGeom>
            <a:avLst/>
            <a:gdLst/>
            <a:ahLst/>
            <a:cxnLst/>
            <a:rect r="r" b="b" t="t" l="l"/>
            <a:pathLst>
              <a:path h="6345837" w="13708378">
                <a:moveTo>
                  <a:pt x="0" y="0"/>
                </a:moveTo>
                <a:lnTo>
                  <a:pt x="13708378" y="0"/>
                </a:lnTo>
                <a:lnTo>
                  <a:pt x="13708378" y="6345837"/>
                </a:lnTo>
                <a:lnTo>
                  <a:pt x="0" y="6345837"/>
                </a:lnTo>
                <a:lnTo>
                  <a:pt x="0" y="0"/>
                </a:lnTo>
                <a:close/>
              </a:path>
            </a:pathLst>
          </a:custGeom>
          <a:blipFill>
            <a:blip r:embed="rId2"/>
            <a:stretch>
              <a:fillRect l="0" t="0" r="0" b="0"/>
            </a:stretch>
          </a:blipFill>
        </p:spPr>
      </p:sp>
      <p:grpSp>
        <p:nvGrpSpPr>
          <p:cNvPr name="Group 7" id="7"/>
          <p:cNvGrpSpPr/>
          <p:nvPr/>
        </p:nvGrpSpPr>
        <p:grpSpPr>
          <a:xfrm rot="0">
            <a:off x="544338" y="336119"/>
            <a:ext cx="17114583" cy="2861740"/>
            <a:chOff x="0" y="0"/>
            <a:chExt cx="22819444" cy="3815654"/>
          </a:xfrm>
        </p:grpSpPr>
        <p:sp>
          <p:nvSpPr>
            <p:cNvPr name="TextBox 8" id="8"/>
            <p:cNvSpPr txBox="true"/>
            <p:nvPr/>
          </p:nvSpPr>
          <p:spPr>
            <a:xfrm rot="0">
              <a:off x="0" y="-85725"/>
              <a:ext cx="22819444" cy="2905125"/>
            </a:xfrm>
            <a:prstGeom prst="rect">
              <a:avLst/>
            </a:prstGeom>
          </p:spPr>
          <p:txBody>
            <a:bodyPr anchor="t" rtlCol="false" tIns="0" lIns="0" bIns="0" rIns="0">
              <a:spAutoFit/>
            </a:bodyPr>
            <a:lstStyle/>
            <a:p>
              <a:pPr algn="l">
                <a:lnSpc>
                  <a:spcPts val="8400"/>
                </a:lnSpc>
              </a:pPr>
              <a:r>
                <a:rPr lang="en-US" sz="7000">
                  <a:solidFill>
                    <a:srgbClr val="FFFFFF"/>
                  </a:solidFill>
                  <a:latin typeface="Telegraf"/>
                </a:rPr>
                <a:t>MTA Incident Category Visualization over time</a:t>
              </a:r>
            </a:p>
          </p:txBody>
        </p:sp>
        <p:sp>
          <p:nvSpPr>
            <p:cNvPr name="TextBox 9" id="9"/>
            <p:cNvSpPr txBox="true"/>
            <p:nvPr/>
          </p:nvSpPr>
          <p:spPr>
            <a:xfrm rot="0">
              <a:off x="0" y="3158429"/>
              <a:ext cx="20985015" cy="657225"/>
            </a:xfrm>
            <a:prstGeom prst="rect">
              <a:avLst/>
            </a:prstGeom>
          </p:spPr>
          <p:txBody>
            <a:bodyPr anchor="t" rtlCol="false" tIns="0" lIns="0" bIns="0" rIns="0">
              <a:spAutoFit/>
            </a:bodyPr>
            <a:lstStyle/>
            <a:p>
              <a:pPr algn="l">
                <a:lnSpc>
                  <a:spcPts val="3900"/>
                </a:lnSpc>
              </a:pPr>
              <a:r>
                <a:rPr lang="en-US" sz="3000">
                  <a:solidFill>
                    <a:srgbClr val="FFFFFF"/>
                  </a:solidFill>
                  <a:latin typeface="Public Sans"/>
                </a:rPr>
                <a:t>Graph</a:t>
              </a:r>
            </a:p>
          </p:txBody>
        </p:sp>
      </p:grpSp>
      <p:sp>
        <p:nvSpPr>
          <p:cNvPr name="TextBox 10" id="10"/>
          <p:cNvSpPr txBox="true"/>
          <p:nvPr/>
        </p:nvSpPr>
        <p:spPr>
          <a:xfrm rot="0">
            <a:off x="14070213" y="2391308"/>
            <a:ext cx="3384304" cy="372110"/>
          </a:xfrm>
          <a:prstGeom prst="rect">
            <a:avLst/>
          </a:prstGeom>
        </p:spPr>
        <p:txBody>
          <a:bodyPr anchor="t" rtlCol="false" tIns="0" lIns="0" bIns="0" rIns="0">
            <a:spAutoFit/>
          </a:bodyPr>
          <a:lstStyle/>
          <a:p>
            <a:pPr algn="ctr">
              <a:lnSpc>
                <a:spcPts val="2859"/>
              </a:lnSpc>
              <a:spcBef>
                <a:spcPct val="0"/>
              </a:spcBef>
            </a:pPr>
            <a:r>
              <a:rPr lang="en-US" sz="2199">
                <a:solidFill>
                  <a:srgbClr val="FFFFFF"/>
                </a:solidFill>
                <a:latin typeface="Public Sans Bold"/>
              </a:rPr>
              <a:t>Insights</a:t>
            </a:r>
          </a:p>
        </p:txBody>
      </p:sp>
      <p:sp>
        <p:nvSpPr>
          <p:cNvPr name="TextBox 11" id="11"/>
          <p:cNvSpPr txBox="true"/>
          <p:nvPr/>
        </p:nvSpPr>
        <p:spPr>
          <a:xfrm rot="0">
            <a:off x="14903696" y="3513707"/>
            <a:ext cx="3384304" cy="372110"/>
          </a:xfrm>
          <a:prstGeom prst="rect">
            <a:avLst/>
          </a:prstGeom>
        </p:spPr>
        <p:txBody>
          <a:bodyPr anchor="t" rtlCol="false" tIns="0" lIns="0" bIns="0" rIns="0">
            <a:spAutoFit/>
          </a:bodyPr>
          <a:lstStyle/>
          <a:p>
            <a:pPr algn="l">
              <a:lnSpc>
                <a:spcPts val="2859"/>
              </a:lnSpc>
              <a:spcBef>
                <a:spcPct val="0"/>
              </a:spcBef>
            </a:pPr>
            <a:r>
              <a:rPr lang="en-US" sz="2199">
                <a:solidFill>
                  <a:srgbClr val="FFFFFF"/>
                </a:solidFill>
                <a:latin typeface="Public Sans"/>
              </a:rPr>
              <a:t>Jan 2018 huge outlier </a:t>
            </a:r>
          </a:p>
        </p:txBody>
      </p:sp>
      <p:sp>
        <p:nvSpPr>
          <p:cNvPr name="TextBox 12" id="12"/>
          <p:cNvSpPr txBox="true"/>
          <p:nvPr/>
        </p:nvSpPr>
        <p:spPr>
          <a:xfrm rot="0">
            <a:off x="14903696" y="4496854"/>
            <a:ext cx="3384304" cy="734060"/>
          </a:xfrm>
          <a:prstGeom prst="rect">
            <a:avLst/>
          </a:prstGeom>
        </p:spPr>
        <p:txBody>
          <a:bodyPr anchor="t" rtlCol="false" tIns="0" lIns="0" bIns="0" rIns="0">
            <a:spAutoFit/>
          </a:bodyPr>
          <a:lstStyle/>
          <a:p>
            <a:pPr algn="l">
              <a:lnSpc>
                <a:spcPts val="2859"/>
              </a:lnSpc>
              <a:spcBef>
                <a:spcPct val="0"/>
              </a:spcBef>
            </a:pPr>
            <a:r>
              <a:rPr lang="en-US" sz="2199">
                <a:solidFill>
                  <a:srgbClr val="FFFFFF"/>
                </a:solidFill>
                <a:latin typeface="Public Sans"/>
              </a:rPr>
              <a:t>Overall decline in incidents</a:t>
            </a:r>
          </a:p>
        </p:txBody>
      </p:sp>
      <p:grpSp>
        <p:nvGrpSpPr>
          <p:cNvPr name="Group 13" id="13"/>
          <p:cNvGrpSpPr/>
          <p:nvPr/>
        </p:nvGrpSpPr>
        <p:grpSpPr>
          <a:xfrm rot="0">
            <a:off x="14318530" y="5706740"/>
            <a:ext cx="392597" cy="392597"/>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TextBox 15" id="15"/>
          <p:cNvSpPr txBox="true"/>
          <p:nvPr/>
        </p:nvSpPr>
        <p:spPr>
          <a:xfrm rot="0">
            <a:off x="14903696" y="5668640"/>
            <a:ext cx="3384304" cy="1819910"/>
          </a:xfrm>
          <a:prstGeom prst="rect">
            <a:avLst/>
          </a:prstGeom>
        </p:spPr>
        <p:txBody>
          <a:bodyPr anchor="t" rtlCol="false" tIns="0" lIns="0" bIns="0" rIns="0">
            <a:spAutoFit/>
          </a:bodyPr>
          <a:lstStyle/>
          <a:p>
            <a:pPr algn="l">
              <a:lnSpc>
                <a:spcPts val="2859"/>
              </a:lnSpc>
            </a:pPr>
            <a:r>
              <a:rPr lang="en-US" sz="2199">
                <a:solidFill>
                  <a:srgbClr val="FFFFFF"/>
                </a:solidFill>
                <a:latin typeface="Public Sans"/>
              </a:rPr>
              <a:t>Most consistent </a:t>
            </a:r>
          </a:p>
          <a:p>
            <a:pPr algn="l">
              <a:lnSpc>
                <a:spcPts val="2859"/>
              </a:lnSpc>
            </a:pPr>
            <a:r>
              <a:rPr lang="en-US" sz="2199">
                <a:solidFill>
                  <a:srgbClr val="FFFFFF"/>
                </a:solidFill>
                <a:latin typeface="Public Sans"/>
              </a:rPr>
              <a:t>incidents occurred in Signal, Track, &amp; Police/Medical/Person</a:t>
            </a:r>
          </a:p>
          <a:p>
            <a:pPr algn="l">
              <a:lnSpc>
                <a:spcPts val="2859"/>
              </a:lnSpc>
              <a:spcBef>
                <a:spcPct val="0"/>
              </a:spcBef>
            </a:pPr>
            <a:r>
              <a:rPr lang="en-US" sz="2199">
                <a:solidFill>
                  <a:srgbClr val="FFFFFF"/>
                </a:solidFill>
                <a:latin typeface="Public Sans"/>
              </a:rPr>
              <a:t>on Track categories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9102C"/>
        </a:solidFill>
      </p:bgPr>
    </p:bg>
    <p:spTree>
      <p:nvGrpSpPr>
        <p:cNvPr id="1" name=""/>
        <p:cNvGrpSpPr/>
        <p:nvPr/>
      </p:nvGrpSpPr>
      <p:grpSpPr>
        <a:xfrm>
          <a:off x="0" y="0"/>
          <a:ext cx="0" cy="0"/>
          <a:chOff x="0" y="0"/>
          <a:chExt cx="0" cy="0"/>
        </a:xfrm>
      </p:grpSpPr>
      <p:sp>
        <p:nvSpPr>
          <p:cNvPr name="Freeform 2" id="2"/>
          <p:cNvSpPr/>
          <p:nvPr/>
        </p:nvSpPr>
        <p:spPr>
          <a:xfrm flipH="false" flipV="false" rot="0">
            <a:off x="2743169" y="3202691"/>
            <a:ext cx="12716921" cy="1940809"/>
          </a:xfrm>
          <a:custGeom>
            <a:avLst/>
            <a:gdLst/>
            <a:ahLst/>
            <a:cxnLst/>
            <a:rect r="r" b="b" t="t" l="l"/>
            <a:pathLst>
              <a:path h="1940809" w="12716921">
                <a:moveTo>
                  <a:pt x="0" y="0"/>
                </a:moveTo>
                <a:lnTo>
                  <a:pt x="12716921" y="0"/>
                </a:lnTo>
                <a:lnTo>
                  <a:pt x="12716921" y="1940809"/>
                </a:lnTo>
                <a:lnTo>
                  <a:pt x="0" y="1940809"/>
                </a:lnTo>
                <a:lnTo>
                  <a:pt x="0" y="0"/>
                </a:lnTo>
                <a:close/>
              </a:path>
            </a:pathLst>
          </a:custGeom>
          <a:blipFill>
            <a:blip r:embed="rId2"/>
            <a:stretch>
              <a:fillRect l="0" t="0" r="0" b="0"/>
            </a:stretch>
          </a:blipFill>
        </p:spPr>
      </p:sp>
      <p:sp>
        <p:nvSpPr>
          <p:cNvPr name="Freeform 3" id="3"/>
          <p:cNvSpPr/>
          <p:nvPr/>
        </p:nvSpPr>
        <p:spPr>
          <a:xfrm flipH="false" flipV="false" rot="0">
            <a:off x="1335980" y="6053878"/>
            <a:ext cx="7425747" cy="3749928"/>
          </a:xfrm>
          <a:custGeom>
            <a:avLst/>
            <a:gdLst/>
            <a:ahLst/>
            <a:cxnLst/>
            <a:rect r="r" b="b" t="t" l="l"/>
            <a:pathLst>
              <a:path h="3749928" w="7425747">
                <a:moveTo>
                  <a:pt x="0" y="0"/>
                </a:moveTo>
                <a:lnTo>
                  <a:pt x="7425746" y="0"/>
                </a:lnTo>
                <a:lnTo>
                  <a:pt x="7425746" y="3749928"/>
                </a:lnTo>
                <a:lnTo>
                  <a:pt x="0" y="3749928"/>
                </a:lnTo>
                <a:lnTo>
                  <a:pt x="0" y="0"/>
                </a:lnTo>
                <a:close/>
              </a:path>
            </a:pathLst>
          </a:custGeom>
          <a:blipFill>
            <a:blip r:embed="rId3"/>
            <a:stretch>
              <a:fillRect l="0" t="0" r="0" b="0"/>
            </a:stretch>
          </a:blipFill>
        </p:spPr>
      </p:sp>
      <p:sp>
        <p:nvSpPr>
          <p:cNvPr name="Freeform 4" id="4"/>
          <p:cNvSpPr/>
          <p:nvPr/>
        </p:nvSpPr>
        <p:spPr>
          <a:xfrm flipH="false" flipV="false" rot="0">
            <a:off x="9833553" y="6053878"/>
            <a:ext cx="7425747" cy="3690371"/>
          </a:xfrm>
          <a:custGeom>
            <a:avLst/>
            <a:gdLst/>
            <a:ahLst/>
            <a:cxnLst/>
            <a:rect r="r" b="b" t="t" l="l"/>
            <a:pathLst>
              <a:path h="3690371" w="7425747">
                <a:moveTo>
                  <a:pt x="0" y="0"/>
                </a:moveTo>
                <a:lnTo>
                  <a:pt x="7425747" y="0"/>
                </a:lnTo>
                <a:lnTo>
                  <a:pt x="7425747" y="3690371"/>
                </a:lnTo>
                <a:lnTo>
                  <a:pt x="0" y="3690371"/>
                </a:lnTo>
                <a:lnTo>
                  <a:pt x="0" y="0"/>
                </a:lnTo>
                <a:close/>
              </a:path>
            </a:pathLst>
          </a:custGeom>
          <a:blipFill>
            <a:blip r:embed="rId4"/>
            <a:stretch>
              <a:fillRect l="0" t="0" r="0" b="0"/>
            </a:stretch>
          </a:blipFill>
        </p:spPr>
      </p:sp>
      <p:grpSp>
        <p:nvGrpSpPr>
          <p:cNvPr name="Group 5" id="5"/>
          <p:cNvGrpSpPr/>
          <p:nvPr/>
        </p:nvGrpSpPr>
        <p:grpSpPr>
          <a:xfrm rot="0">
            <a:off x="544338" y="356790"/>
            <a:ext cx="17114583" cy="2795065"/>
            <a:chOff x="0" y="0"/>
            <a:chExt cx="22819444" cy="3726754"/>
          </a:xfrm>
        </p:grpSpPr>
        <p:sp>
          <p:nvSpPr>
            <p:cNvPr name="TextBox 6" id="6"/>
            <p:cNvSpPr txBox="true"/>
            <p:nvPr/>
          </p:nvSpPr>
          <p:spPr>
            <a:xfrm rot="0">
              <a:off x="0" y="-85725"/>
              <a:ext cx="22819444" cy="1495425"/>
            </a:xfrm>
            <a:prstGeom prst="rect">
              <a:avLst/>
            </a:prstGeom>
          </p:spPr>
          <p:txBody>
            <a:bodyPr anchor="t" rtlCol="false" tIns="0" lIns="0" bIns="0" rIns="0">
              <a:spAutoFit/>
            </a:bodyPr>
            <a:lstStyle/>
            <a:p>
              <a:pPr algn="l">
                <a:lnSpc>
                  <a:spcPts val="8400"/>
                </a:lnSpc>
              </a:pPr>
              <a:r>
                <a:rPr lang="en-US" sz="7000">
                  <a:solidFill>
                    <a:srgbClr val="FFFFFF"/>
                  </a:solidFill>
                  <a:latin typeface="Telegraf"/>
                </a:rPr>
                <a:t>Regressions</a:t>
              </a:r>
            </a:p>
          </p:txBody>
        </p:sp>
        <p:sp>
          <p:nvSpPr>
            <p:cNvPr name="TextBox 7" id="7"/>
            <p:cNvSpPr txBox="true"/>
            <p:nvPr/>
          </p:nvSpPr>
          <p:spPr>
            <a:xfrm rot="0">
              <a:off x="0" y="1748729"/>
              <a:ext cx="20985015" cy="1978025"/>
            </a:xfrm>
            <a:prstGeom prst="rect">
              <a:avLst/>
            </a:prstGeom>
          </p:spPr>
          <p:txBody>
            <a:bodyPr anchor="t" rtlCol="false" tIns="0" lIns="0" bIns="0" rIns="0">
              <a:spAutoFit/>
            </a:bodyPr>
            <a:lstStyle/>
            <a:p>
              <a:pPr algn="l" marL="647700" indent="-323850" lvl="1">
                <a:lnSpc>
                  <a:spcPts val="3900"/>
                </a:lnSpc>
                <a:buAutoNum type="arabicPeriod" startAt="1"/>
              </a:pPr>
              <a:r>
                <a:rPr lang="en-US" sz="3000">
                  <a:solidFill>
                    <a:srgbClr val="FFFFFF"/>
                  </a:solidFill>
                  <a:latin typeface="Public Sans"/>
                </a:rPr>
                <a:t>Regressing Light intensity on Number of incidents</a:t>
              </a:r>
            </a:p>
            <a:p>
              <a:pPr algn="l" marL="647700" indent="-323850" lvl="1">
                <a:lnSpc>
                  <a:spcPts val="3900"/>
                </a:lnSpc>
                <a:buAutoNum type="arabicPeriod" startAt="1"/>
              </a:pPr>
              <a:r>
                <a:rPr lang="en-US" sz="3000">
                  <a:solidFill>
                    <a:srgbClr val="FFFFFF"/>
                  </a:solidFill>
                  <a:latin typeface="Public Sans"/>
                </a:rPr>
                <a:t>Regressing Light intensity on Metro card count</a:t>
              </a:r>
            </a:p>
            <a:p>
              <a:pPr algn="l">
                <a:lnSpc>
                  <a:spcPts val="3900"/>
                </a:lnSpc>
              </a:pPr>
            </a:p>
          </p:txBody>
        </p:sp>
      </p:grpSp>
      <p:sp>
        <p:nvSpPr>
          <p:cNvPr name="TextBox 8" id="8"/>
          <p:cNvSpPr txBox="true"/>
          <p:nvPr/>
        </p:nvSpPr>
        <p:spPr>
          <a:xfrm rot="0">
            <a:off x="868412" y="5540797"/>
            <a:ext cx="160288" cy="513080"/>
          </a:xfrm>
          <a:prstGeom prst="rect">
            <a:avLst/>
          </a:prstGeom>
        </p:spPr>
        <p:txBody>
          <a:bodyPr anchor="t" rtlCol="false" tIns="0" lIns="0" bIns="0" rIns="0">
            <a:spAutoFit/>
          </a:bodyPr>
          <a:lstStyle/>
          <a:p>
            <a:pPr algn="ctr">
              <a:lnSpc>
                <a:spcPts val="4029"/>
              </a:lnSpc>
              <a:spcBef>
                <a:spcPct val="0"/>
              </a:spcBef>
            </a:pPr>
            <a:r>
              <a:rPr lang="en-US" sz="3099">
                <a:solidFill>
                  <a:srgbClr val="FFFFFF"/>
                </a:solidFill>
                <a:latin typeface="Public Sans"/>
              </a:rPr>
              <a:t>1</a:t>
            </a:r>
          </a:p>
        </p:txBody>
      </p:sp>
      <p:sp>
        <p:nvSpPr>
          <p:cNvPr name="TextBox 9" id="9"/>
          <p:cNvSpPr txBox="true"/>
          <p:nvPr/>
        </p:nvSpPr>
        <p:spPr>
          <a:xfrm rot="0">
            <a:off x="9144000" y="5540797"/>
            <a:ext cx="234628" cy="513080"/>
          </a:xfrm>
          <a:prstGeom prst="rect">
            <a:avLst/>
          </a:prstGeom>
        </p:spPr>
        <p:txBody>
          <a:bodyPr anchor="t" rtlCol="false" tIns="0" lIns="0" bIns="0" rIns="0">
            <a:spAutoFit/>
          </a:bodyPr>
          <a:lstStyle/>
          <a:p>
            <a:pPr algn="ctr">
              <a:lnSpc>
                <a:spcPts val="4029"/>
              </a:lnSpc>
              <a:spcBef>
                <a:spcPct val="0"/>
              </a:spcBef>
            </a:pPr>
            <a:r>
              <a:rPr lang="en-US" sz="3099">
                <a:solidFill>
                  <a:srgbClr val="FFFFFF"/>
                </a:solidFill>
                <a:latin typeface="Public Sans"/>
              </a:rPr>
              <a:t>2</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19102C"/>
        </a:solidFill>
      </p:bgPr>
    </p:bg>
    <p:spTree>
      <p:nvGrpSpPr>
        <p:cNvPr id="1" name=""/>
        <p:cNvGrpSpPr/>
        <p:nvPr/>
      </p:nvGrpSpPr>
      <p:grpSpPr>
        <a:xfrm>
          <a:off x="0" y="0"/>
          <a:ext cx="0" cy="0"/>
          <a:chOff x="0" y="0"/>
          <a:chExt cx="0" cy="0"/>
        </a:xfrm>
      </p:grpSpPr>
      <p:sp>
        <p:nvSpPr>
          <p:cNvPr name="AutoShape 2" id="2"/>
          <p:cNvSpPr/>
          <p:nvPr/>
        </p:nvSpPr>
        <p:spPr>
          <a:xfrm flipV="true">
            <a:off x="-120948" y="3573616"/>
            <a:ext cx="18408948" cy="14288"/>
          </a:xfrm>
          <a:prstGeom prst="line">
            <a:avLst/>
          </a:prstGeom>
          <a:ln cap="flat" w="28575">
            <a:solidFill>
              <a:srgbClr val="FFFFFF"/>
            </a:solidFill>
            <a:prstDash val="solid"/>
            <a:headEnd type="none" len="sm" w="sm"/>
            <a:tailEnd type="oval" len="lg" w="lg"/>
          </a:ln>
        </p:spPr>
      </p:sp>
      <p:sp>
        <p:nvSpPr>
          <p:cNvPr name="AutoShape 3" id="3"/>
          <p:cNvSpPr/>
          <p:nvPr/>
        </p:nvSpPr>
        <p:spPr>
          <a:xfrm flipV="true">
            <a:off x="922040" y="3573616"/>
            <a:ext cx="0" cy="482000"/>
          </a:xfrm>
          <a:prstGeom prst="line">
            <a:avLst/>
          </a:prstGeom>
          <a:ln cap="rnd" w="28575">
            <a:solidFill>
              <a:srgbClr val="FFFFFF"/>
            </a:solidFill>
            <a:prstDash val="solid"/>
            <a:headEnd type="none" len="sm" w="sm"/>
            <a:tailEnd type="none" len="sm" w="sm"/>
          </a:ln>
        </p:spPr>
      </p:sp>
      <p:sp>
        <p:nvSpPr>
          <p:cNvPr name="AutoShape 4" id="4"/>
          <p:cNvSpPr/>
          <p:nvPr/>
        </p:nvSpPr>
        <p:spPr>
          <a:xfrm flipV="true">
            <a:off x="3737118" y="3573616"/>
            <a:ext cx="0" cy="482000"/>
          </a:xfrm>
          <a:prstGeom prst="line">
            <a:avLst/>
          </a:prstGeom>
          <a:ln cap="rnd" w="28575">
            <a:solidFill>
              <a:srgbClr val="FFFFFF"/>
            </a:solidFill>
            <a:prstDash val="solid"/>
            <a:headEnd type="none" len="sm" w="sm"/>
            <a:tailEnd type="none" len="sm" w="sm"/>
          </a:ln>
        </p:spPr>
      </p:sp>
      <p:sp>
        <p:nvSpPr>
          <p:cNvPr name="AutoShape 5" id="5"/>
          <p:cNvSpPr/>
          <p:nvPr/>
        </p:nvSpPr>
        <p:spPr>
          <a:xfrm flipV="true">
            <a:off x="6542672" y="3573616"/>
            <a:ext cx="0" cy="482000"/>
          </a:xfrm>
          <a:prstGeom prst="line">
            <a:avLst/>
          </a:prstGeom>
          <a:ln cap="rnd" w="28575">
            <a:solidFill>
              <a:srgbClr val="FFFFFF"/>
            </a:solidFill>
            <a:prstDash val="solid"/>
            <a:headEnd type="none" len="sm" w="sm"/>
            <a:tailEnd type="none" len="sm" w="sm"/>
          </a:ln>
        </p:spPr>
      </p:sp>
      <p:sp>
        <p:nvSpPr>
          <p:cNvPr name="AutoShape 6" id="6"/>
          <p:cNvSpPr/>
          <p:nvPr/>
        </p:nvSpPr>
        <p:spPr>
          <a:xfrm flipV="true">
            <a:off x="9348226" y="3573616"/>
            <a:ext cx="0" cy="482000"/>
          </a:xfrm>
          <a:prstGeom prst="line">
            <a:avLst/>
          </a:prstGeom>
          <a:ln cap="rnd" w="28575">
            <a:solidFill>
              <a:srgbClr val="FFFFFF"/>
            </a:solidFill>
            <a:prstDash val="solid"/>
            <a:headEnd type="none" len="sm" w="sm"/>
            <a:tailEnd type="none" len="sm" w="sm"/>
          </a:ln>
        </p:spPr>
      </p:sp>
      <p:sp>
        <p:nvSpPr>
          <p:cNvPr name="AutoShape 7" id="7"/>
          <p:cNvSpPr/>
          <p:nvPr/>
        </p:nvSpPr>
        <p:spPr>
          <a:xfrm flipV="true">
            <a:off x="12153779" y="3573616"/>
            <a:ext cx="0" cy="482000"/>
          </a:xfrm>
          <a:prstGeom prst="line">
            <a:avLst/>
          </a:prstGeom>
          <a:ln cap="rnd" w="28575">
            <a:solidFill>
              <a:srgbClr val="FFFFFF"/>
            </a:solidFill>
            <a:prstDash val="solid"/>
            <a:headEnd type="none" len="sm" w="sm"/>
            <a:tailEnd type="none" len="sm" w="sm"/>
          </a:ln>
        </p:spPr>
      </p:sp>
      <p:sp>
        <p:nvSpPr>
          <p:cNvPr name="AutoShape 8" id="8"/>
          <p:cNvSpPr/>
          <p:nvPr/>
        </p:nvSpPr>
        <p:spPr>
          <a:xfrm flipV="true">
            <a:off x="14940708" y="3573616"/>
            <a:ext cx="0" cy="482000"/>
          </a:xfrm>
          <a:prstGeom prst="line">
            <a:avLst/>
          </a:prstGeom>
          <a:ln cap="rnd" w="28575">
            <a:solidFill>
              <a:srgbClr val="FFFFFF"/>
            </a:solidFill>
            <a:prstDash val="solid"/>
            <a:headEnd type="none" len="sm" w="sm"/>
            <a:tailEnd type="none" len="sm" w="sm"/>
          </a:ln>
        </p:spPr>
      </p:sp>
      <p:grpSp>
        <p:nvGrpSpPr>
          <p:cNvPr name="Group 9" id="9"/>
          <p:cNvGrpSpPr/>
          <p:nvPr/>
        </p:nvGrpSpPr>
        <p:grpSpPr>
          <a:xfrm rot="0">
            <a:off x="9173316" y="3732060"/>
            <a:ext cx="2457578" cy="1411440"/>
            <a:chOff x="0" y="0"/>
            <a:chExt cx="3276771" cy="1881920"/>
          </a:xfrm>
        </p:grpSpPr>
        <p:sp>
          <p:nvSpPr>
            <p:cNvPr name="TextBox 10" id="10"/>
            <p:cNvSpPr txBox="true"/>
            <p:nvPr/>
          </p:nvSpPr>
          <p:spPr>
            <a:xfrm rot="0">
              <a:off x="0" y="-38100"/>
              <a:ext cx="3276771" cy="600287"/>
            </a:xfrm>
            <a:prstGeom prst="rect">
              <a:avLst/>
            </a:prstGeom>
          </p:spPr>
          <p:txBody>
            <a:bodyPr anchor="t" rtlCol="false" tIns="0" lIns="0" bIns="0" rIns="0">
              <a:spAutoFit/>
            </a:bodyPr>
            <a:lstStyle/>
            <a:p>
              <a:pPr algn="l">
                <a:lnSpc>
                  <a:spcPts val="3640"/>
                </a:lnSpc>
              </a:pPr>
            </a:p>
          </p:txBody>
        </p:sp>
        <p:sp>
          <p:nvSpPr>
            <p:cNvPr name="TextBox 11" id="11"/>
            <p:cNvSpPr txBox="true"/>
            <p:nvPr/>
          </p:nvSpPr>
          <p:spPr>
            <a:xfrm rot="0">
              <a:off x="0" y="857876"/>
              <a:ext cx="3276771" cy="1024043"/>
            </a:xfrm>
            <a:prstGeom prst="rect">
              <a:avLst/>
            </a:prstGeom>
          </p:spPr>
          <p:txBody>
            <a:bodyPr anchor="t" rtlCol="false" tIns="0" lIns="0" bIns="0" rIns="0">
              <a:spAutoFit/>
            </a:bodyPr>
            <a:lstStyle/>
            <a:p>
              <a:pPr algn="l">
                <a:lnSpc>
                  <a:spcPts val="3079"/>
                </a:lnSpc>
              </a:pPr>
              <a:r>
                <a:rPr lang="en-US" sz="2199">
                  <a:solidFill>
                    <a:srgbClr val="FFFFFF"/>
                  </a:solidFill>
                  <a:latin typeface="Public Sans"/>
                </a:rPr>
                <a:t>Poor variable choices</a:t>
              </a:r>
            </a:p>
          </p:txBody>
        </p:sp>
      </p:grpSp>
      <p:grpSp>
        <p:nvGrpSpPr>
          <p:cNvPr name="Group 12" id="12"/>
          <p:cNvGrpSpPr/>
          <p:nvPr/>
        </p:nvGrpSpPr>
        <p:grpSpPr>
          <a:xfrm rot="0">
            <a:off x="907752" y="3832588"/>
            <a:ext cx="2457578" cy="5707215"/>
            <a:chOff x="0" y="0"/>
            <a:chExt cx="3276771" cy="7609620"/>
          </a:xfrm>
        </p:grpSpPr>
        <p:sp>
          <p:nvSpPr>
            <p:cNvPr name="TextBox 13" id="13"/>
            <p:cNvSpPr txBox="true"/>
            <p:nvPr/>
          </p:nvSpPr>
          <p:spPr>
            <a:xfrm rot="0">
              <a:off x="0" y="-38100"/>
              <a:ext cx="3276771" cy="600287"/>
            </a:xfrm>
            <a:prstGeom prst="rect">
              <a:avLst/>
            </a:prstGeom>
          </p:spPr>
          <p:txBody>
            <a:bodyPr anchor="t" rtlCol="false" tIns="0" lIns="0" bIns="0" rIns="0">
              <a:spAutoFit/>
            </a:bodyPr>
            <a:lstStyle/>
            <a:p>
              <a:pPr algn="l">
                <a:lnSpc>
                  <a:spcPts val="3640"/>
                </a:lnSpc>
              </a:pPr>
            </a:p>
          </p:txBody>
        </p:sp>
        <p:sp>
          <p:nvSpPr>
            <p:cNvPr name="TextBox 14" id="14"/>
            <p:cNvSpPr txBox="true"/>
            <p:nvPr/>
          </p:nvSpPr>
          <p:spPr>
            <a:xfrm rot="0">
              <a:off x="0" y="857876"/>
              <a:ext cx="3276771" cy="6751743"/>
            </a:xfrm>
            <a:prstGeom prst="rect">
              <a:avLst/>
            </a:prstGeom>
          </p:spPr>
          <p:txBody>
            <a:bodyPr anchor="t" rtlCol="false" tIns="0" lIns="0" bIns="0" rIns="0">
              <a:spAutoFit/>
            </a:bodyPr>
            <a:lstStyle/>
            <a:p>
              <a:pPr algn="l">
                <a:lnSpc>
                  <a:spcPts val="3079"/>
                </a:lnSpc>
              </a:pPr>
              <a:r>
                <a:rPr lang="en-US" sz="2199">
                  <a:solidFill>
                    <a:srgbClr val="FFFFFF"/>
                  </a:solidFill>
                  <a:latin typeface="Public Sans"/>
                </a:rPr>
                <a:t>Variable Scale &amp; lack of location data</a:t>
              </a:r>
            </a:p>
            <a:p>
              <a:pPr algn="l">
                <a:lnSpc>
                  <a:spcPts val="3079"/>
                </a:lnSpc>
              </a:pPr>
            </a:p>
            <a:p>
              <a:pPr algn="l">
                <a:lnSpc>
                  <a:spcPts val="3079"/>
                </a:lnSpc>
              </a:pPr>
              <a:r>
                <a:rPr lang="en-US" sz="2200">
                  <a:solidFill>
                    <a:srgbClr val="FFFFFF"/>
                  </a:solidFill>
                  <a:latin typeface="Public Sans"/>
                </a:rPr>
                <a:t>NTL data may work better over shorter periods of time and provide more insights on variance by location with more specific location data</a:t>
              </a:r>
            </a:p>
          </p:txBody>
        </p:sp>
      </p:grpSp>
      <p:sp>
        <p:nvSpPr>
          <p:cNvPr name="TextBox 15" id="15"/>
          <p:cNvSpPr txBox="true"/>
          <p:nvPr/>
        </p:nvSpPr>
        <p:spPr>
          <a:xfrm rot="0">
            <a:off x="3477185" y="4386378"/>
            <a:ext cx="2457578" cy="1953895"/>
          </a:xfrm>
          <a:prstGeom prst="rect">
            <a:avLst/>
          </a:prstGeom>
        </p:spPr>
        <p:txBody>
          <a:bodyPr anchor="t" rtlCol="false" tIns="0" lIns="0" bIns="0" rIns="0">
            <a:spAutoFit/>
          </a:bodyPr>
          <a:lstStyle/>
          <a:p>
            <a:pPr algn="l">
              <a:lnSpc>
                <a:spcPts val="3079"/>
              </a:lnSpc>
            </a:pPr>
            <a:r>
              <a:rPr lang="en-US" sz="2199">
                <a:solidFill>
                  <a:srgbClr val="FFFFFF"/>
                </a:solidFill>
                <a:latin typeface="Public Sans"/>
              </a:rPr>
              <a:t>Number of Metro cards purchased variable may not be reflective of ridership levels</a:t>
            </a:r>
          </a:p>
        </p:txBody>
      </p:sp>
      <p:grpSp>
        <p:nvGrpSpPr>
          <p:cNvPr name="Group 16" id="16"/>
          <p:cNvGrpSpPr/>
          <p:nvPr/>
        </p:nvGrpSpPr>
        <p:grpSpPr>
          <a:xfrm rot="0">
            <a:off x="6418712" y="3732060"/>
            <a:ext cx="2457578" cy="2192490"/>
            <a:chOff x="0" y="0"/>
            <a:chExt cx="3276771" cy="2923319"/>
          </a:xfrm>
        </p:grpSpPr>
        <p:sp>
          <p:nvSpPr>
            <p:cNvPr name="TextBox 17" id="17"/>
            <p:cNvSpPr txBox="true"/>
            <p:nvPr/>
          </p:nvSpPr>
          <p:spPr>
            <a:xfrm rot="0">
              <a:off x="0" y="-38100"/>
              <a:ext cx="3276771" cy="600287"/>
            </a:xfrm>
            <a:prstGeom prst="rect">
              <a:avLst/>
            </a:prstGeom>
          </p:spPr>
          <p:txBody>
            <a:bodyPr anchor="t" rtlCol="false" tIns="0" lIns="0" bIns="0" rIns="0">
              <a:spAutoFit/>
            </a:bodyPr>
            <a:lstStyle/>
            <a:p>
              <a:pPr algn="l">
                <a:lnSpc>
                  <a:spcPts val="3640"/>
                </a:lnSpc>
              </a:pPr>
            </a:p>
          </p:txBody>
        </p:sp>
        <p:sp>
          <p:nvSpPr>
            <p:cNvPr name="TextBox 18" id="18"/>
            <p:cNvSpPr txBox="true"/>
            <p:nvPr/>
          </p:nvSpPr>
          <p:spPr>
            <a:xfrm rot="0">
              <a:off x="0" y="857876"/>
              <a:ext cx="3276771" cy="2065443"/>
            </a:xfrm>
            <a:prstGeom prst="rect">
              <a:avLst/>
            </a:prstGeom>
          </p:spPr>
          <p:txBody>
            <a:bodyPr anchor="t" rtlCol="false" tIns="0" lIns="0" bIns="0" rIns="0">
              <a:spAutoFit/>
            </a:bodyPr>
            <a:lstStyle/>
            <a:p>
              <a:pPr algn="l">
                <a:lnSpc>
                  <a:spcPts val="3079"/>
                </a:lnSpc>
              </a:pPr>
              <a:r>
                <a:rPr lang="en-US" sz="2200">
                  <a:solidFill>
                    <a:srgbClr val="FFFFFF"/>
                  </a:solidFill>
                  <a:latin typeface="Public Sans"/>
                </a:rPr>
                <a:t>Correlation between metro card count &amp; total incidents variables</a:t>
              </a:r>
            </a:p>
          </p:txBody>
        </p:sp>
      </p:grpSp>
      <p:grpSp>
        <p:nvGrpSpPr>
          <p:cNvPr name="Group 19" id="19"/>
          <p:cNvGrpSpPr/>
          <p:nvPr/>
        </p:nvGrpSpPr>
        <p:grpSpPr>
          <a:xfrm rot="0">
            <a:off x="11893846" y="3656730"/>
            <a:ext cx="2457578" cy="4926165"/>
            <a:chOff x="0" y="0"/>
            <a:chExt cx="3276771" cy="6568219"/>
          </a:xfrm>
        </p:grpSpPr>
        <p:sp>
          <p:nvSpPr>
            <p:cNvPr name="TextBox 20" id="20"/>
            <p:cNvSpPr txBox="true"/>
            <p:nvPr/>
          </p:nvSpPr>
          <p:spPr>
            <a:xfrm rot="0">
              <a:off x="0" y="-38100"/>
              <a:ext cx="3276771" cy="600287"/>
            </a:xfrm>
            <a:prstGeom prst="rect">
              <a:avLst/>
            </a:prstGeom>
          </p:spPr>
          <p:txBody>
            <a:bodyPr anchor="t" rtlCol="false" tIns="0" lIns="0" bIns="0" rIns="0">
              <a:spAutoFit/>
            </a:bodyPr>
            <a:lstStyle/>
            <a:p>
              <a:pPr algn="l">
                <a:lnSpc>
                  <a:spcPts val="3640"/>
                </a:lnSpc>
              </a:pPr>
            </a:p>
          </p:txBody>
        </p:sp>
        <p:sp>
          <p:nvSpPr>
            <p:cNvPr name="TextBox 21" id="21"/>
            <p:cNvSpPr txBox="true"/>
            <p:nvPr/>
          </p:nvSpPr>
          <p:spPr>
            <a:xfrm rot="0">
              <a:off x="0" y="857876"/>
              <a:ext cx="3276771" cy="5710343"/>
            </a:xfrm>
            <a:prstGeom prst="rect">
              <a:avLst/>
            </a:prstGeom>
          </p:spPr>
          <p:txBody>
            <a:bodyPr anchor="t" rtlCol="false" tIns="0" lIns="0" bIns="0" rIns="0">
              <a:spAutoFit/>
            </a:bodyPr>
            <a:lstStyle/>
            <a:p>
              <a:pPr algn="l">
                <a:lnSpc>
                  <a:spcPts val="3079"/>
                </a:lnSpc>
              </a:pPr>
              <a:r>
                <a:rPr lang="en-US" sz="2200">
                  <a:solidFill>
                    <a:srgbClr val="FFFFFF"/>
                  </a:solidFill>
                  <a:latin typeface="Public Sans"/>
                </a:rPr>
                <a:t>Correlation between these specific variables is not really able to translate to causation just due to a lot of factors being involved in urbanization &amp; MTA infrastructure</a:t>
              </a:r>
            </a:p>
          </p:txBody>
        </p:sp>
      </p:grpSp>
      <p:grpSp>
        <p:nvGrpSpPr>
          <p:cNvPr name="Group 22" id="22"/>
          <p:cNvGrpSpPr/>
          <p:nvPr/>
        </p:nvGrpSpPr>
        <p:grpSpPr>
          <a:xfrm rot="0">
            <a:off x="14646699" y="3656730"/>
            <a:ext cx="2457578" cy="1020915"/>
            <a:chOff x="0" y="0"/>
            <a:chExt cx="3276771" cy="1361219"/>
          </a:xfrm>
        </p:grpSpPr>
        <p:sp>
          <p:nvSpPr>
            <p:cNvPr name="TextBox 23" id="23"/>
            <p:cNvSpPr txBox="true"/>
            <p:nvPr/>
          </p:nvSpPr>
          <p:spPr>
            <a:xfrm rot="0">
              <a:off x="0" y="-38100"/>
              <a:ext cx="3276771" cy="600287"/>
            </a:xfrm>
            <a:prstGeom prst="rect">
              <a:avLst/>
            </a:prstGeom>
          </p:spPr>
          <p:txBody>
            <a:bodyPr anchor="t" rtlCol="false" tIns="0" lIns="0" bIns="0" rIns="0">
              <a:spAutoFit/>
            </a:bodyPr>
            <a:lstStyle/>
            <a:p>
              <a:pPr algn="l">
                <a:lnSpc>
                  <a:spcPts val="3640"/>
                </a:lnSpc>
              </a:pPr>
            </a:p>
          </p:txBody>
        </p:sp>
        <p:sp>
          <p:nvSpPr>
            <p:cNvPr name="TextBox 24" id="24"/>
            <p:cNvSpPr txBox="true"/>
            <p:nvPr/>
          </p:nvSpPr>
          <p:spPr>
            <a:xfrm rot="0">
              <a:off x="0" y="857876"/>
              <a:ext cx="3276771" cy="503343"/>
            </a:xfrm>
            <a:prstGeom prst="rect">
              <a:avLst/>
            </a:prstGeom>
          </p:spPr>
          <p:txBody>
            <a:bodyPr anchor="t" rtlCol="false" tIns="0" lIns="0" bIns="0" rIns="0">
              <a:spAutoFit/>
            </a:bodyPr>
            <a:lstStyle/>
            <a:p>
              <a:pPr algn="l">
                <a:lnSpc>
                  <a:spcPts val="3079"/>
                </a:lnSpc>
              </a:pPr>
              <a:r>
                <a:rPr lang="en-US" sz="2200">
                  <a:solidFill>
                    <a:srgbClr val="FFFFFF"/>
                  </a:solidFill>
                  <a:latin typeface="Public Sans"/>
                </a:rPr>
                <a:t>Time*</a:t>
              </a:r>
            </a:p>
          </p:txBody>
        </p:sp>
      </p:grpSp>
      <p:sp>
        <p:nvSpPr>
          <p:cNvPr name="TextBox 25" id="25"/>
          <p:cNvSpPr txBox="true"/>
          <p:nvPr/>
        </p:nvSpPr>
        <p:spPr>
          <a:xfrm rot="0">
            <a:off x="1028700" y="942975"/>
            <a:ext cx="15718287" cy="1143000"/>
          </a:xfrm>
          <a:prstGeom prst="rect">
            <a:avLst/>
          </a:prstGeom>
        </p:spPr>
        <p:txBody>
          <a:bodyPr anchor="t" rtlCol="false" tIns="0" lIns="0" bIns="0" rIns="0">
            <a:spAutoFit/>
          </a:bodyPr>
          <a:lstStyle/>
          <a:p>
            <a:pPr algn="l">
              <a:lnSpc>
                <a:spcPts val="8400"/>
              </a:lnSpc>
            </a:pPr>
            <a:r>
              <a:rPr lang="en-US" sz="7000">
                <a:solidFill>
                  <a:srgbClr val="FFFFFF"/>
                </a:solidFill>
                <a:latin typeface="Telegraf"/>
              </a:rPr>
              <a:t>Limitations &amp; Considerations</a:t>
            </a:r>
          </a:p>
        </p:txBody>
      </p:sp>
      <p:sp>
        <p:nvSpPr>
          <p:cNvPr name="TextBox 26" id="26"/>
          <p:cNvSpPr txBox="true"/>
          <p:nvPr/>
        </p:nvSpPr>
        <p:spPr>
          <a:xfrm rot="0">
            <a:off x="3722831" y="2640293"/>
            <a:ext cx="1966286" cy="400050"/>
          </a:xfrm>
          <a:prstGeom prst="rect">
            <a:avLst/>
          </a:prstGeom>
        </p:spPr>
        <p:txBody>
          <a:bodyPr anchor="t" rtlCol="false" tIns="0" lIns="0" bIns="0" rIns="0">
            <a:spAutoFit/>
          </a:bodyPr>
          <a:lstStyle/>
          <a:p>
            <a:pPr algn="l">
              <a:lnSpc>
                <a:spcPts val="3000"/>
              </a:lnSpc>
            </a:pPr>
            <a:r>
              <a:rPr lang="en-US" sz="2500" u="sng">
                <a:solidFill>
                  <a:srgbClr val="B067DF"/>
                </a:solidFill>
                <a:latin typeface="Telegraf Bold"/>
              </a:rPr>
              <a:t>02</a:t>
            </a:r>
          </a:p>
        </p:txBody>
      </p:sp>
      <p:sp>
        <p:nvSpPr>
          <p:cNvPr name="TextBox 27" id="27"/>
          <p:cNvSpPr txBox="true"/>
          <p:nvPr/>
        </p:nvSpPr>
        <p:spPr>
          <a:xfrm rot="0">
            <a:off x="6528385" y="2640293"/>
            <a:ext cx="1966286" cy="400050"/>
          </a:xfrm>
          <a:prstGeom prst="rect">
            <a:avLst/>
          </a:prstGeom>
        </p:spPr>
        <p:txBody>
          <a:bodyPr anchor="t" rtlCol="false" tIns="0" lIns="0" bIns="0" rIns="0">
            <a:spAutoFit/>
          </a:bodyPr>
          <a:lstStyle/>
          <a:p>
            <a:pPr algn="l">
              <a:lnSpc>
                <a:spcPts val="3000"/>
              </a:lnSpc>
            </a:pPr>
            <a:r>
              <a:rPr lang="en-US" sz="2500" u="sng">
                <a:solidFill>
                  <a:srgbClr val="DD7BCD"/>
                </a:solidFill>
                <a:latin typeface="Telegraf Bold"/>
              </a:rPr>
              <a:t>03</a:t>
            </a:r>
          </a:p>
        </p:txBody>
      </p:sp>
      <p:sp>
        <p:nvSpPr>
          <p:cNvPr name="TextBox 28" id="28"/>
          <p:cNvSpPr txBox="true"/>
          <p:nvPr/>
        </p:nvSpPr>
        <p:spPr>
          <a:xfrm rot="0">
            <a:off x="9333938" y="2640293"/>
            <a:ext cx="1966286" cy="400050"/>
          </a:xfrm>
          <a:prstGeom prst="rect">
            <a:avLst/>
          </a:prstGeom>
        </p:spPr>
        <p:txBody>
          <a:bodyPr anchor="t" rtlCol="false" tIns="0" lIns="0" bIns="0" rIns="0">
            <a:spAutoFit/>
          </a:bodyPr>
          <a:lstStyle/>
          <a:p>
            <a:pPr algn="l">
              <a:lnSpc>
                <a:spcPts val="3000"/>
              </a:lnSpc>
            </a:pPr>
            <a:r>
              <a:rPr lang="en-US" sz="2500" u="sng">
                <a:solidFill>
                  <a:srgbClr val="F598C3"/>
                </a:solidFill>
                <a:latin typeface="Telegraf Bold"/>
              </a:rPr>
              <a:t>04</a:t>
            </a:r>
          </a:p>
        </p:txBody>
      </p:sp>
      <p:sp>
        <p:nvSpPr>
          <p:cNvPr name="TextBox 29" id="29"/>
          <p:cNvSpPr txBox="true"/>
          <p:nvPr/>
        </p:nvSpPr>
        <p:spPr>
          <a:xfrm rot="0">
            <a:off x="12139492" y="2640293"/>
            <a:ext cx="1966286" cy="400050"/>
          </a:xfrm>
          <a:prstGeom prst="rect">
            <a:avLst/>
          </a:prstGeom>
        </p:spPr>
        <p:txBody>
          <a:bodyPr anchor="t" rtlCol="false" tIns="0" lIns="0" bIns="0" rIns="0">
            <a:spAutoFit/>
          </a:bodyPr>
          <a:lstStyle/>
          <a:p>
            <a:pPr algn="l">
              <a:lnSpc>
                <a:spcPts val="3000"/>
              </a:lnSpc>
            </a:pPr>
            <a:r>
              <a:rPr lang="en-US" sz="2500" u="sng">
                <a:solidFill>
                  <a:srgbClr val="CE93B0"/>
                </a:solidFill>
                <a:latin typeface="Telegraf Bold"/>
              </a:rPr>
              <a:t>05</a:t>
            </a:r>
          </a:p>
        </p:txBody>
      </p:sp>
      <p:sp>
        <p:nvSpPr>
          <p:cNvPr name="TextBox 30" id="30"/>
          <p:cNvSpPr txBox="true"/>
          <p:nvPr/>
        </p:nvSpPr>
        <p:spPr>
          <a:xfrm rot="0">
            <a:off x="14926420" y="2640293"/>
            <a:ext cx="1966286" cy="400050"/>
          </a:xfrm>
          <a:prstGeom prst="rect">
            <a:avLst/>
          </a:prstGeom>
        </p:spPr>
        <p:txBody>
          <a:bodyPr anchor="t" rtlCol="false" tIns="0" lIns="0" bIns="0" rIns="0">
            <a:spAutoFit/>
          </a:bodyPr>
          <a:lstStyle/>
          <a:p>
            <a:pPr algn="l">
              <a:lnSpc>
                <a:spcPts val="3000"/>
              </a:lnSpc>
            </a:pPr>
            <a:r>
              <a:rPr lang="en-US" sz="2500" u="sng">
                <a:solidFill>
                  <a:srgbClr val="FCBBC6"/>
                </a:solidFill>
                <a:latin typeface="Telegraf Bold"/>
              </a:rPr>
              <a:t>06</a:t>
            </a:r>
          </a:p>
        </p:txBody>
      </p:sp>
      <p:sp>
        <p:nvSpPr>
          <p:cNvPr name="TextBox 31" id="31"/>
          <p:cNvSpPr txBox="true"/>
          <p:nvPr/>
        </p:nvSpPr>
        <p:spPr>
          <a:xfrm rot="0">
            <a:off x="907752" y="2640293"/>
            <a:ext cx="1966286" cy="400050"/>
          </a:xfrm>
          <a:prstGeom prst="rect">
            <a:avLst/>
          </a:prstGeom>
        </p:spPr>
        <p:txBody>
          <a:bodyPr anchor="t" rtlCol="false" tIns="0" lIns="0" bIns="0" rIns="0">
            <a:spAutoFit/>
          </a:bodyPr>
          <a:lstStyle/>
          <a:p>
            <a:pPr algn="l">
              <a:lnSpc>
                <a:spcPts val="3000"/>
              </a:lnSpc>
            </a:pPr>
            <a:r>
              <a:rPr lang="en-US" sz="2500" u="sng">
                <a:solidFill>
                  <a:srgbClr val="5A60F1"/>
                </a:solidFill>
                <a:latin typeface="Telegraf Bold"/>
              </a:rPr>
              <a:t>01</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9102C"/>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0"/>
            <a:ext cx="9144000" cy="10287000"/>
          </a:xfrm>
          <a:custGeom>
            <a:avLst/>
            <a:gdLst/>
            <a:ahLst/>
            <a:cxnLst/>
            <a:rect r="r" b="b" t="t" l="l"/>
            <a:pathLst>
              <a:path h="10287000" w="9144000">
                <a:moveTo>
                  <a:pt x="0" y="0"/>
                </a:moveTo>
                <a:lnTo>
                  <a:pt x="9144000" y="0"/>
                </a:lnTo>
                <a:lnTo>
                  <a:pt x="9144000" y="10287000"/>
                </a:lnTo>
                <a:lnTo>
                  <a:pt x="0" y="10287000"/>
                </a:lnTo>
                <a:lnTo>
                  <a:pt x="0" y="0"/>
                </a:lnTo>
                <a:close/>
              </a:path>
            </a:pathLst>
          </a:custGeom>
          <a:blipFill>
            <a:blip r:embed="rId2">
              <a:alphaModFix amt="80000"/>
            </a:blip>
            <a:stretch>
              <a:fillRect l="0" t="-12791" r="-154932" b="-57163"/>
            </a:stretch>
          </a:blipFill>
        </p:spPr>
      </p:sp>
      <p:grpSp>
        <p:nvGrpSpPr>
          <p:cNvPr name="Group 3" id="3"/>
          <p:cNvGrpSpPr/>
          <p:nvPr/>
        </p:nvGrpSpPr>
        <p:grpSpPr>
          <a:xfrm rot="0">
            <a:off x="235782" y="238237"/>
            <a:ext cx="17527852" cy="9810527"/>
            <a:chOff x="0" y="0"/>
            <a:chExt cx="23370469" cy="13080702"/>
          </a:xfrm>
        </p:grpSpPr>
        <p:sp>
          <p:nvSpPr>
            <p:cNvPr name="TextBox 4" id="4"/>
            <p:cNvSpPr txBox="true"/>
            <p:nvPr/>
          </p:nvSpPr>
          <p:spPr>
            <a:xfrm rot="0">
              <a:off x="0" y="2509011"/>
              <a:ext cx="20513748" cy="10571692"/>
            </a:xfrm>
            <a:prstGeom prst="rect">
              <a:avLst/>
            </a:prstGeom>
          </p:spPr>
          <p:txBody>
            <a:bodyPr anchor="t" rtlCol="false" tIns="0" lIns="0" bIns="0" rIns="0">
              <a:spAutoFit/>
            </a:bodyPr>
            <a:lstStyle/>
            <a:p>
              <a:pPr algn="l">
                <a:lnSpc>
                  <a:spcPts val="1299"/>
                </a:lnSpc>
              </a:pPr>
              <a:r>
                <a:rPr lang="en-US" sz="999">
                  <a:solidFill>
                    <a:srgbClr val="FFFFFF"/>
                  </a:solidFill>
                  <a:latin typeface="Public Sans Bold"/>
                </a:rPr>
                <a:t>General Help</a:t>
              </a:r>
            </a:p>
            <a:p>
              <a:pPr algn="l">
                <a:lnSpc>
                  <a:spcPts val="1299"/>
                </a:lnSpc>
              </a:pPr>
              <a:r>
                <a:rPr lang="en-US" sz="999">
                  <a:solidFill>
                    <a:srgbClr val="FFFFFF"/>
                  </a:solidFill>
                  <a:latin typeface="Public Sans"/>
                </a:rPr>
                <a:t>grouping by both month and year: https://stackoverflow.com/questions/26646191/pandas-groupby-month-and-year </a:t>
              </a:r>
            </a:p>
            <a:p>
              <a:pPr algn="l">
                <a:lnSpc>
                  <a:spcPts val="1299"/>
                </a:lnSpc>
              </a:pPr>
            </a:p>
            <a:p>
              <a:pPr algn="l">
                <a:lnSpc>
                  <a:spcPts val="1299"/>
                </a:lnSpc>
              </a:pPr>
              <a:r>
                <a:rPr lang="en-US" sz="999">
                  <a:solidFill>
                    <a:srgbClr val="FFFFFF"/>
                  </a:solidFill>
                  <a:latin typeface="Public Sans"/>
                </a:rPr>
                <a:t>.loc and .iloc: https://pandas.pydata.org/pandas-docs/stable/reference/api/pandas.DataFrame.iloc.html </a:t>
              </a:r>
            </a:p>
            <a:p>
              <a:pPr algn="l">
                <a:lnSpc>
                  <a:spcPts val="1299"/>
                </a:lnSpc>
              </a:pPr>
            </a:p>
            <a:p>
              <a:pPr algn="l">
                <a:lnSpc>
                  <a:spcPts val="1299"/>
                </a:lnSpc>
              </a:pPr>
              <a:r>
                <a:rPr lang="en-US" sz="999">
                  <a:solidFill>
                    <a:srgbClr val="FFFFFF"/>
                  </a:solidFill>
                  <a:latin typeface="Public Sans"/>
                </a:rPr>
                <a:t>Resetting indexes: https://pandas.pydata.org/pandas-docs/stable/reference/api/pandas.DataFrame.reset_index.html</a:t>
              </a:r>
            </a:p>
            <a:p>
              <a:pPr algn="l">
                <a:lnSpc>
                  <a:spcPts val="1299"/>
                </a:lnSpc>
              </a:pPr>
            </a:p>
            <a:p>
              <a:pPr algn="l">
                <a:lnSpc>
                  <a:spcPts val="1299"/>
                </a:lnSpc>
              </a:pPr>
              <a:r>
                <a:rPr lang="en-US" sz="999">
                  <a:solidFill>
                    <a:srgbClr val="FFFFFF"/>
                  </a:solidFill>
                  <a:latin typeface="Public Sans"/>
                </a:rPr>
                <a:t>Iterating over pandas df rows: https://pythonexamples.org/pandas-dataframe-iterate-rows-iterrows/ </a:t>
              </a:r>
            </a:p>
            <a:p>
              <a:pPr algn="l">
                <a:lnSpc>
                  <a:spcPts val="1299"/>
                </a:lnSpc>
              </a:pPr>
            </a:p>
            <a:p>
              <a:pPr algn="l">
                <a:lnSpc>
                  <a:spcPts val="1299"/>
                </a:lnSpc>
              </a:pPr>
              <a:r>
                <a:rPr lang="en-US" sz="999">
                  <a:solidFill>
                    <a:srgbClr val="FFFFFF"/>
                  </a:solidFill>
                  <a:latin typeface="Public Sans"/>
                </a:rPr>
                <a:t>folium documentation: https://python-visualization.github.io/folium/latest/user_guide.html</a:t>
              </a:r>
            </a:p>
            <a:p>
              <a:pPr algn="l">
                <a:lnSpc>
                  <a:spcPts val="1299"/>
                </a:lnSpc>
              </a:pPr>
            </a:p>
            <a:p>
              <a:pPr algn="l">
                <a:lnSpc>
                  <a:spcPts val="1299"/>
                </a:lnSpc>
              </a:pPr>
              <a:r>
                <a:rPr lang="en-US" sz="999">
                  <a:solidFill>
                    <a:srgbClr val="FFFFFF"/>
                  </a:solidFill>
                  <a:latin typeface="Public Sans"/>
                </a:rPr>
                <a:t>bbox coordinates: https://gis.stackexchange.com/questions/255158/get-minimum-and-maximum-latitude-and-longitude-of-new-york</a:t>
              </a:r>
            </a:p>
            <a:p>
              <a:pPr algn="l">
                <a:lnSpc>
                  <a:spcPts val="1299"/>
                </a:lnSpc>
              </a:pPr>
            </a:p>
            <a:p>
              <a:pPr algn="l">
                <a:lnSpc>
                  <a:spcPts val="1299"/>
                </a:lnSpc>
              </a:pPr>
              <a:r>
                <a:rPr lang="en-US" sz="999">
                  <a:solidFill>
                    <a:srgbClr val="FFFFFF"/>
                  </a:solidFill>
                  <a:latin typeface="Public Sans"/>
                </a:rPr>
                <a:t>geodataframe resource: https://geopandas.org/en/stable/docs/reference/api/geopandas.GeoDataFrame.html</a:t>
              </a:r>
            </a:p>
            <a:p>
              <a:pPr algn="l">
                <a:lnSpc>
                  <a:spcPts val="1299"/>
                </a:lnSpc>
              </a:pPr>
            </a:p>
            <a:p>
              <a:pPr algn="l">
                <a:lnSpc>
                  <a:spcPts val="1299"/>
                </a:lnSpc>
              </a:pPr>
              <a:r>
                <a:rPr lang="en-US" sz="999">
                  <a:solidFill>
                    <a:srgbClr val="FFFFFF"/>
                  </a:solidFill>
                  <a:latin typeface="Public Sans"/>
                </a:rPr>
                <a:t>homebrew: https://www.digitalocean.com/community/tutorials/how-to-install-and-use-homebrew-on-macos</a:t>
              </a:r>
            </a:p>
            <a:p>
              <a:pPr algn="l">
                <a:lnSpc>
                  <a:spcPts val="1299"/>
                </a:lnSpc>
              </a:pPr>
            </a:p>
            <a:p>
              <a:pPr algn="l">
                <a:lnSpc>
                  <a:spcPts val="1299"/>
                </a:lnSpc>
              </a:pPr>
              <a:r>
                <a:rPr lang="en-US" sz="999">
                  <a:solidFill>
                    <a:srgbClr val="FFFFFF"/>
                  </a:solidFill>
                  <a:latin typeface="Public Sans"/>
                </a:rPr>
                <a:t>geometry rectangle: https://developers.google.com/earth-engine/apidocs/ee-geometry-rectangle </a:t>
              </a:r>
            </a:p>
            <a:p>
              <a:pPr algn="l">
                <a:lnSpc>
                  <a:spcPts val="1299"/>
                </a:lnSpc>
              </a:pPr>
            </a:p>
            <a:p>
              <a:pPr algn="l">
                <a:lnSpc>
                  <a:spcPts val="1299"/>
                </a:lnSpc>
              </a:pPr>
              <a:r>
                <a:rPr lang="en-US" sz="999">
                  <a:solidFill>
                    <a:srgbClr val="FFFFFF"/>
                  </a:solidFill>
                  <a:latin typeface="Public Sans Bold"/>
                </a:rPr>
                <a:t>Metro Card Counts Variable</a:t>
              </a:r>
            </a:p>
            <a:p>
              <a:pPr algn="l">
                <a:lnSpc>
                  <a:spcPts val="1299"/>
                </a:lnSpc>
              </a:pPr>
              <a:r>
                <a:rPr lang="en-US" sz="999">
                  <a:solidFill>
                    <a:srgbClr val="FFFFFF"/>
                  </a:solidFill>
                  <a:latin typeface="Public Sans"/>
                </a:rPr>
                <a:t>Data source: https://data.ny.gov/Transportation/MTA-NYCT-MetroCard-History-2010-2021/v7qc-gwpn/about_data </a:t>
              </a:r>
            </a:p>
            <a:p>
              <a:pPr algn="l">
                <a:lnSpc>
                  <a:spcPts val="1299"/>
                </a:lnSpc>
              </a:pPr>
            </a:p>
            <a:p>
              <a:pPr algn="l">
                <a:lnSpc>
                  <a:spcPts val="1299"/>
                </a:lnSpc>
              </a:pPr>
              <a:r>
                <a:rPr lang="en-US" sz="999">
                  <a:solidFill>
                    <a:srgbClr val="FFFFFF"/>
                  </a:solidFill>
                  <a:latin typeface="Public Sans Bold"/>
                </a:rPr>
                <a:t>MTA Major Subway Incidents Variable</a:t>
              </a:r>
            </a:p>
            <a:p>
              <a:pPr algn="l">
                <a:lnSpc>
                  <a:spcPts val="1299"/>
                </a:lnSpc>
              </a:pPr>
              <a:r>
                <a:rPr lang="en-US" sz="999">
                  <a:solidFill>
                    <a:srgbClr val="FFFFFF"/>
                  </a:solidFill>
                  <a:latin typeface="Public Sans"/>
                </a:rPr>
                <a:t>15-19 Data Source: https://data.ny.gov/Transportation/MTA-Subway-Major-Incidents-2015-2019/ereg-mcvp/about_data</a:t>
              </a:r>
            </a:p>
            <a:p>
              <a:pPr algn="l">
                <a:lnSpc>
                  <a:spcPts val="1299"/>
                </a:lnSpc>
              </a:pPr>
              <a:r>
                <a:rPr lang="en-US" sz="999">
                  <a:solidFill>
                    <a:srgbClr val="FFFFFF"/>
                  </a:solidFill>
                  <a:latin typeface="Public Sans"/>
                </a:rPr>
                <a:t>2020 Data Source: https://data.ny.gov/Transportation/MTA-Subway-Major-Incidents-Beginning-2020/j6d2-s8m2/about_data</a:t>
              </a:r>
            </a:p>
            <a:p>
              <a:pPr algn="l">
                <a:lnSpc>
                  <a:spcPts val="1299"/>
                </a:lnSpc>
              </a:pPr>
            </a:p>
            <a:p>
              <a:pPr algn="l">
                <a:lnSpc>
                  <a:spcPts val="1299"/>
                </a:lnSpc>
              </a:pPr>
              <a:r>
                <a:rPr lang="en-US" sz="999">
                  <a:solidFill>
                    <a:srgbClr val="FFFFFF"/>
                  </a:solidFill>
                  <a:latin typeface="Public Sans Bold"/>
                </a:rPr>
                <a:t>NASA NTL Data / Google Earth Engine (method of NTL data download)</a:t>
              </a:r>
            </a:p>
            <a:p>
              <a:pPr algn="l">
                <a:lnSpc>
                  <a:spcPts val="1299"/>
                </a:lnSpc>
              </a:pPr>
              <a:r>
                <a:rPr lang="en-US" sz="999">
                  <a:solidFill>
                    <a:srgbClr val="FFFFFF"/>
                  </a:solidFill>
                  <a:latin typeface="Public Sans"/>
                </a:rPr>
                <a:t>NASA BlackMarble user guide: https://viirsland.gsfc.nasa.gov/PDF/BlackMarbleUserGuide_v1.2_20220916.pdf</a:t>
              </a:r>
            </a:p>
            <a:p>
              <a:pPr algn="l">
                <a:lnSpc>
                  <a:spcPts val="1299"/>
                </a:lnSpc>
              </a:pPr>
            </a:p>
            <a:p>
              <a:pPr algn="l">
                <a:lnSpc>
                  <a:spcPts val="1299"/>
                </a:lnSpc>
              </a:pPr>
              <a:r>
                <a:rPr lang="en-US" sz="999">
                  <a:solidFill>
                    <a:srgbClr val="FFFFFF"/>
                  </a:solidFill>
                  <a:latin typeface="Public Sans"/>
                </a:rPr>
                <a:t>NASA useful tools: https://blackmarble.gsfc.nasa.gov/Tools.html</a:t>
              </a:r>
            </a:p>
            <a:p>
              <a:pPr algn="l">
                <a:lnSpc>
                  <a:spcPts val="1299"/>
                </a:lnSpc>
              </a:pPr>
            </a:p>
            <a:p>
              <a:pPr algn="l">
                <a:lnSpc>
                  <a:spcPts val="1299"/>
                </a:lnSpc>
              </a:pPr>
              <a:r>
                <a:rPr lang="en-US" sz="999">
                  <a:solidFill>
                    <a:srgbClr val="FFFFFF"/>
                  </a:solidFill>
                  <a:latin typeface="Public Sans"/>
                </a:rPr>
                <a:t>NTL dataset Introduction: https://appliedsciences.nasa.gov/sites/default/files/2020-12/BlackMarble_2020.pdf</a:t>
              </a:r>
            </a:p>
            <a:p>
              <a:pPr algn="l">
                <a:lnSpc>
                  <a:spcPts val="1299"/>
                </a:lnSpc>
              </a:pPr>
            </a:p>
            <a:p>
              <a:pPr algn="l">
                <a:lnSpc>
                  <a:spcPts val="1299"/>
                </a:lnSpc>
              </a:pPr>
              <a:r>
                <a:rPr lang="en-US" sz="999">
                  <a:solidFill>
                    <a:srgbClr val="FFFFFF"/>
                  </a:solidFill>
                  <a:latin typeface="Public Sans"/>
                </a:rPr>
                <a:t>Python script download resource: https://ladsweb.modaps.eosdis.nasa.gov/tools-and-services/data-download-scripts/#wget</a:t>
              </a:r>
            </a:p>
            <a:p>
              <a:pPr algn="l">
                <a:lnSpc>
                  <a:spcPts val="1299"/>
                </a:lnSpc>
              </a:pPr>
            </a:p>
            <a:p>
              <a:pPr algn="l">
                <a:lnSpc>
                  <a:spcPts val="1299"/>
                </a:lnSpc>
              </a:pPr>
              <a:r>
                <a:rPr lang="en-US" sz="999">
                  <a:solidFill>
                    <a:srgbClr val="FFFFFF"/>
                  </a:solidFill>
                  <a:latin typeface="Public Sans"/>
                </a:rPr>
                <a:t>EarthData Forum: https://forum.earthdata.nasa.gov/viewtopic.php?t=4532 </a:t>
              </a:r>
            </a:p>
            <a:p>
              <a:pPr algn="l">
                <a:lnSpc>
                  <a:spcPts val="1299"/>
                </a:lnSpc>
              </a:pPr>
            </a:p>
            <a:p>
              <a:pPr algn="l">
                <a:lnSpc>
                  <a:spcPts val="1299"/>
                </a:lnSpc>
              </a:pPr>
              <a:r>
                <a:rPr lang="en-US" sz="999">
                  <a:solidFill>
                    <a:srgbClr val="FFFFFF"/>
                  </a:solidFill>
                  <a:latin typeface="Public Sans"/>
                </a:rPr>
                <a:t>How to use Google Earth Engine API for NTL data: https://gis.stackexchange.com/questions/460447/download-nasas-black-marble-vnpa2-nighttime-light-data-using-google-earth-engin </a:t>
              </a:r>
            </a:p>
            <a:p>
              <a:pPr algn="l">
                <a:lnSpc>
                  <a:spcPts val="1299"/>
                </a:lnSpc>
              </a:pPr>
            </a:p>
            <a:p>
              <a:pPr algn="l">
                <a:lnSpc>
                  <a:spcPts val="1299"/>
                </a:lnSpc>
              </a:pPr>
              <a:r>
                <a:rPr lang="en-US" sz="999">
                  <a:solidFill>
                    <a:srgbClr val="FFFFFF"/>
                  </a:solidFill>
                  <a:latin typeface="Public Sans"/>
                </a:rPr>
                <a:t>Earth Engine NTL documentation: https://developers.google.com/earth-engine/datasets/catalog/NOAA_VIIRS_001_VNP46A2#code-editor-javascript </a:t>
              </a:r>
            </a:p>
            <a:p>
              <a:pPr algn="l">
                <a:lnSpc>
                  <a:spcPts val="1299"/>
                </a:lnSpc>
              </a:pPr>
            </a:p>
            <a:p>
              <a:pPr algn="l">
                <a:lnSpc>
                  <a:spcPts val="1299"/>
                </a:lnSpc>
              </a:pPr>
              <a:r>
                <a:rPr lang="en-US" sz="999">
                  <a:solidFill>
                    <a:srgbClr val="FFFFFF"/>
                  </a:solidFill>
                  <a:latin typeface="Public Sans"/>
                </a:rPr>
                <a:t>Image Visualization &amp; Bands: https://developers.google.com/earth-engine/tutorials/tutorial_api_02 </a:t>
              </a:r>
            </a:p>
            <a:p>
              <a:pPr algn="l">
                <a:lnSpc>
                  <a:spcPts val="1299"/>
                </a:lnSpc>
              </a:pPr>
            </a:p>
            <a:p>
              <a:pPr algn="l">
                <a:lnSpc>
                  <a:spcPts val="1299"/>
                </a:lnSpc>
              </a:pPr>
              <a:r>
                <a:rPr lang="en-US" sz="999">
                  <a:solidFill>
                    <a:srgbClr val="FFFFFF"/>
                  </a:solidFill>
                  <a:latin typeface="Public Sans"/>
                </a:rPr>
                <a:t>Google Earth Engine Cloud Product Portal: https://console.cloud.google.com/apis/api/earthengine.googleapis.com/credentials?project=nasantl </a:t>
              </a:r>
            </a:p>
            <a:p>
              <a:pPr algn="l">
                <a:lnSpc>
                  <a:spcPts val="1299"/>
                </a:lnSpc>
              </a:pPr>
            </a:p>
            <a:p>
              <a:pPr algn="l">
                <a:lnSpc>
                  <a:spcPts val="1299"/>
                </a:lnSpc>
              </a:pPr>
              <a:r>
                <a:rPr lang="en-US" sz="999">
                  <a:solidFill>
                    <a:srgbClr val="FFFFFF"/>
                  </a:solidFill>
                  <a:latin typeface="Public Sans"/>
                </a:rPr>
                <a:t>How to compute from image data: https://developers.google.com/earth-engine/tutorials/tutorial_api_03</a:t>
              </a:r>
            </a:p>
            <a:p>
              <a:pPr algn="l">
                <a:lnSpc>
                  <a:spcPts val="1299"/>
                </a:lnSpc>
              </a:pPr>
            </a:p>
            <a:p>
              <a:pPr algn="l">
                <a:lnSpc>
                  <a:spcPts val="1299"/>
                </a:lnSpc>
              </a:pPr>
              <a:r>
                <a:rPr lang="en-US" sz="999">
                  <a:solidFill>
                    <a:srgbClr val="FFFFFF"/>
                  </a:solidFill>
                  <a:latin typeface="Public Sans"/>
                </a:rPr>
                <a:t>Figuring out what product output looks like &amp; how to use it for this research question: https://www.youtube.com/watch?v=KSxlhBLOAc4</a:t>
              </a:r>
            </a:p>
            <a:p>
              <a:pPr algn="l">
                <a:lnSpc>
                  <a:spcPts val="1299"/>
                </a:lnSpc>
              </a:pPr>
            </a:p>
          </p:txBody>
        </p:sp>
        <p:sp>
          <p:nvSpPr>
            <p:cNvPr name="TextBox 5" id="5"/>
            <p:cNvSpPr txBox="true"/>
            <p:nvPr/>
          </p:nvSpPr>
          <p:spPr>
            <a:xfrm rot="0">
              <a:off x="0" y="-85725"/>
              <a:ext cx="23370469" cy="1800225"/>
            </a:xfrm>
            <a:prstGeom prst="rect">
              <a:avLst/>
            </a:prstGeom>
          </p:spPr>
          <p:txBody>
            <a:bodyPr anchor="t" rtlCol="false" tIns="0" lIns="0" bIns="0" rIns="0">
              <a:spAutoFit/>
            </a:bodyPr>
            <a:lstStyle/>
            <a:p>
              <a:pPr algn="l">
                <a:lnSpc>
                  <a:spcPts val="10199"/>
                </a:lnSpc>
              </a:pPr>
              <a:r>
                <a:rPr lang="en-US" sz="8499">
                  <a:solidFill>
                    <a:srgbClr val="FFFFFF"/>
                  </a:solidFill>
                  <a:latin typeface="Telegraf"/>
                </a:rPr>
                <a:t>Sources</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9102C"/>
        </a:solidFill>
      </p:bgPr>
    </p:bg>
    <p:spTree>
      <p:nvGrpSpPr>
        <p:cNvPr id="1" name=""/>
        <p:cNvGrpSpPr/>
        <p:nvPr/>
      </p:nvGrpSpPr>
      <p:grpSpPr>
        <a:xfrm>
          <a:off x="0" y="0"/>
          <a:ext cx="0" cy="0"/>
          <a:chOff x="0" y="0"/>
          <a:chExt cx="0" cy="0"/>
        </a:xfrm>
      </p:grpSpPr>
      <p:sp>
        <p:nvSpPr>
          <p:cNvPr name="Freeform 2" id="2"/>
          <p:cNvSpPr/>
          <p:nvPr/>
        </p:nvSpPr>
        <p:spPr>
          <a:xfrm flipH="false" flipV="false" rot="-4632000">
            <a:off x="-3466073" y="1328936"/>
            <a:ext cx="11246865" cy="7629129"/>
          </a:xfrm>
          <a:custGeom>
            <a:avLst/>
            <a:gdLst/>
            <a:ahLst/>
            <a:cxnLst/>
            <a:rect r="r" b="b" t="t" l="l"/>
            <a:pathLst>
              <a:path h="7629129" w="11246865">
                <a:moveTo>
                  <a:pt x="10031362" y="0"/>
                </a:moveTo>
                <a:lnTo>
                  <a:pt x="11246865" y="5350059"/>
                </a:lnTo>
                <a:lnTo>
                  <a:pt x="1215504" y="7629128"/>
                </a:lnTo>
                <a:lnTo>
                  <a:pt x="0" y="2279069"/>
                </a:lnTo>
                <a:lnTo>
                  <a:pt x="10031362" y="0"/>
                </a:lnTo>
                <a:close/>
              </a:path>
            </a:pathLst>
          </a:custGeom>
          <a:blipFill>
            <a:blip r:embed="rId2"/>
            <a:stretch>
              <a:fillRect l="-2690" t="-16620" r="-57656" b="-40705"/>
            </a:stretch>
          </a:blipFill>
        </p:spPr>
      </p:sp>
      <p:grpSp>
        <p:nvGrpSpPr>
          <p:cNvPr name="Group 3" id="3"/>
          <p:cNvGrpSpPr/>
          <p:nvPr/>
        </p:nvGrpSpPr>
        <p:grpSpPr>
          <a:xfrm rot="0">
            <a:off x="7378475" y="2802601"/>
            <a:ext cx="8979668" cy="4776265"/>
            <a:chOff x="0" y="0"/>
            <a:chExt cx="11972890" cy="6368354"/>
          </a:xfrm>
        </p:grpSpPr>
        <p:sp>
          <p:nvSpPr>
            <p:cNvPr name="TextBox 4" id="4"/>
            <p:cNvSpPr txBox="true"/>
            <p:nvPr/>
          </p:nvSpPr>
          <p:spPr>
            <a:xfrm rot="0">
              <a:off x="0" y="-76200"/>
              <a:ext cx="11972890" cy="1485900"/>
            </a:xfrm>
            <a:prstGeom prst="rect">
              <a:avLst/>
            </a:prstGeom>
          </p:spPr>
          <p:txBody>
            <a:bodyPr anchor="t" rtlCol="false" tIns="0" lIns="0" bIns="0" rIns="0">
              <a:spAutoFit/>
            </a:bodyPr>
            <a:lstStyle/>
            <a:p>
              <a:pPr algn="l">
                <a:lnSpc>
                  <a:spcPts val="8399"/>
                </a:lnSpc>
              </a:pPr>
              <a:r>
                <a:rPr lang="en-US" sz="6999">
                  <a:solidFill>
                    <a:srgbClr val="FFFFFF"/>
                  </a:solidFill>
                  <a:latin typeface="Telegraf"/>
                </a:rPr>
                <a:t>Research Question</a:t>
              </a:r>
            </a:p>
          </p:txBody>
        </p:sp>
        <p:sp>
          <p:nvSpPr>
            <p:cNvPr name="TextBox 5" id="5"/>
            <p:cNvSpPr txBox="true"/>
            <p:nvPr/>
          </p:nvSpPr>
          <p:spPr>
            <a:xfrm rot="0">
              <a:off x="0" y="1748729"/>
              <a:ext cx="11010403" cy="4619625"/>
            </a:xfrm>
            <a:prstGeom prst="rect">
              <a:avLst/>
            </a:prstGeom>
          </p:spPr>
          <p:txBody>
            <a:bodyPr anchor="t" rtlCol="false" tIns="0" lIns="0" bIns="0" rIns="0">
              <a:spAutoFit/>
            </a:bodyPr>
            <a:lstStyle/>
            <a:p>
              <a:pPr algn="l">
                <a:lnSpc>
                  <a:spcPts val="3900"/>
                </a:lnSpc>
              </a:pPr>
              <a:r>
                <a:rPr lang="en-US" sz="3000">
                  <a:solidFill>
                    <a:srgbClr val="FFFFFF"/>
                  </a:solidFill>
                  <a:latin typeface="Public Sans"/>
                </a:rPr>
                <a:t>Does the level of urbanization in New York City (as measured by nighttime light intensity) have an impact on the quality of MTA Infrastructure (as measured by passenger safety and ridership levels)?</a:t>
              </a:r>
            </a:p>
            <a:p>
              <a:pPr algn="l">
                <a:lnSpc>
                  <a:spcPts val="3900"/>
                </a:lnSpc>
              </a:pPr>
            </a:p>
            <a:p>
              <a:pPr algn="l">
                <a:lnSpc>
                  <a:spcPts val="3900"/>
                </a:lnSpc>
              </a:pPr>
              <a:r>
                <a:rPr lang="en-US" sz="3000">
                  <a:solidFill>
                    <a:srgbClr val="FFFFFF"/>
                  </a:solidFill>
                  <a:latin typeface="Public Sans"/>
                </a:rPr>
                <a:t> </a:t>
              </a:r>
            </a:p>
          </p:txBody>
        </p:sp>
      </p:grpSp>
    </p:spTree>
  </p:cSld>
  <p:clrMapOvr>
    <a:masterClrMapping/>
  </p:clrMapOvr>
</p:sld>
</file>

<file path=ppt/slides/slide3.xml><?xml version="1.0" encoding="utf-8"?>
<p:sld xmlns:p="http://schemas.openxmlformats.org/presentationml/2006/main" xmlns:a="http://schemas.openxmlformats.org/drawingml/2006/main">
  <p:cSld>
    <p:bg>
      <p:bgPr>
        <a:solidFill>
          <a:srgbClr val="19102C"/>
        </a:solidFill>
      </p:bgPr>
    </p:bg>
    <p:spTree>
      <p:nvGrpSpPr>
        <p:cNvPr id="1" name=""/>
        <p:cNvGrpSpPr/>
        <p:nvPr/>
      </p:nvGrpSpPr>
      <p:grpSpPr>
        <a:xfrm>
          <a:off x="0" y="0"/>
          <a:ext cx="0" cy="0"/>
          <a:chOff x="0" y="0"/>
          <a:chExt cx="0" cy="0"/>
        </a:xfrm>
      </p:grpSpPr>
      <p:grpSp>
        <p:nvGrpSpPr>
          <p:cNvPr name="Group 2" id="2"/>
          <p:cNvGrpSpPr/>
          <p:nvPr/>
        </p:nvGrpSpPr>
        <p:grpSpPr>
          <a:xfrm rot="0">
            <a:off x="662002" y="2613114"/>
            <a:ext cx="9053798" cy="1115695"/>
            <a:chOff x="0" y="0"/>
            <a:chExt cx="12071731" cy="1487593"/>
          </a:xfrm>
        </p:grpSpPr>
        <p:sp>
          <p:nvSpPr>
            <p:cNvPr name="TextBox 3" id="3"/>
            <p:cNvSpPr txBox="true"/>
            <p:nvPr/>
          </p:nvSpPr>
          <p:spPr>
            <a:xfrm rot="0">
              <a:off x="1630039" y="-38100"/>
              <a:ext cx="3358620" cy="1209887"/>
            </a:xfrm>
            <a:prstGeom prst="rect">
              <a:avLst/>
            </a:prstGeom>
          </p:spPr>
          <p:txBody>
            <a:bodyPr anchor="t" rtlCol="false" tIns="0" lIns="0" bIns="0" rIns="0">
              <a:spAutoFit/>
            </a:bodyPr>
            <a:lstStyle/>
            <a:p>
              <a:pPr algn="l">
                <a:lnSpc>
                  <a:spcPts val="3640"/>
                </a:lnSpc>
              </a:pPr>
              <a:r>
                <a:rPr lang="en-US" sz="2800">
                  <a:solidFill>
                    <a:srgbClr val="FFFFFF"/>
                  </a:solidFill>
                  <a:latin typeface="Public Sans Bold"/>
                </a:rPr>
                <a:t>NASA NTL Intensity</a:t>
              </a:r>
            </a:p>
          </p:txBody>
        </p:sp>
        <p:sp>
          <p:nvSpPr>
            <p:cNvPr name="TextBox 4" id="4"/>
            <p:cNvSpPr txBox="true"/>
            <p:nvPr/>
          </p:nvSpPr>
          <p:spPr>
            <a:xfrm rot="0">
              <a:off x="0" y="-104775"/>
              <a:ext cx="672323" cy="581787"/>
            </a:xfrm>
            <a:prstGeom prst="rect">
              <a:avLst/>
            </a:prstGeom>
          </p:spPr>
          <p:txBody>
            <a:bodyPr anchor="t" rtlCol="false" tIns="0" lIns="0" bIns="0" rIns="0">
              <a:spAutoFit/>
            </a:bodyPr>
            <a:lstStyle/>
            <a:p>
              <a:pPr algn="l">
                <a:lnSpc>
                  <a:spcPts val="3888"/>
                </a:lnSpc>
              </a:pPr>
              <a:r>
                <a:rPr lang="en-US" sz="2400">
                  <a:solidFill>
                    <a:srgbClr val="FFFFFF"/>
                  </a:solidFill>
                  <a:latin typeface="Public Sans Bold"/>
                </a:rPr>
                <a:t>01</a:t>
              </a:r>
            </a:p>
          </p:txBody>
        </p:sp>
        <p:sp>
          <p:nvSpPr>
            <p:cNvPr name="TextBox 5" id="5"/>
            <p:cNvSpPr txBox="true"/>
            <p:nvPr/>
          </p:nvSpPr>
          <p:spPr>
            <a:xfrm rot="0">
              <a:off x="5946376" y="-57150"/>
              <a:ext cx="6125355" cy="1544743"/>
            </a:xfrm>
            <a:prstGeom prst="rect">
              <a:avLst/>
            </a:prstGeom>
          </p:spPr>
          <p:txBody>
            <a:bodyPr anchor="t" rtlCol="false" tIns="0" lIns="0" bIns="0" rIns="0">
              <a:spAutoFit/>
            </a:bodyPr>
            <a:lstStyle/>
            <a:p>
              <a:pPr algn="l">
                <a:lnSpc>
                  <a:spcPts val="3079"/>
                </a:lnSpc>
              </a:pPr>
              <a:r>
                <a:rPr lang="en-US" sz="2199">
                  <a:solidFill>
                    <a:srgbClr val="FFFFFF"/>
                  </a:solidFill>
                  <a:latin typeface="Public Sans"/>
                </a:rPr>
                <a:t>Used as a measure of urbanization</a:t>
              </a:r>
            </a:p>
            <a:p>
              <a:pPr algn="l">
                <a:lnSpc>
                  <a:spcPts val="3079"/>
                </a:lnSpc>
              </a:pPr>
              <a:r>
                <a:rPr lang="en-US" sz="2200">
                  <a:solidFill>
                    <a:srgbClr val="FFFFFF"/>
                  </a:solidFill>
                  <a:latin typeface="Public Sans"/>
                </a:rPr>
                <a:t>Obtained via Google Earth Engine API</a:t>
              </a:r>
            </a:p>
          </p:txBody>
        </p:sp>
      </p:grpSp>
      <p:grpSp>
        <p:nvGrpSpPr>
          <p:cNvPr name="Group 6" id="6"/>
          <p:cNvGrpSpPr/>
          <p:nvPr/>
        </p:nvGrpSpPr>
        <p:grpSpPr>
          <a:xfrm rot="0">
            <a:off x="662002" y="4377620"/>
            <a:ext cx="9053798" cy="1115695"/>
            <a:chOff x="0" y="0"/>
            <a:chExt cx="12071731" cy="1487593"/>
          </a:xfrm>
        </p:grpSpPr>
        <p:sp>
          <p:nvSpPr>
            <p:cNvPr name="TextBox 7" id="7"/>
            <p:cNvSpPr txBox="true"/>
            <p:nvPr/>
          </p:nvSpPr>
          <p:spPr>
            <a:xfrm rot="0">
              <a:off x="0" y="-104775"/>
              <a:ext cx="672323" cy="581787"/>
            </a:xfrm>
            <a:prstGeom prst="rect">
              <a:avLst/>
            </a:prstGeom>
          </p:spPr>
          <p:txBody>
            <a:bodyPr anchor="t" rtlCol="false" tIns="0" lIns="0" bIns="0" rIns="0">
              <a:spAutoFit/>
            </a:bodyPr>
            <a:lstStyle/>
            <a:p>
              <a:pPr algn="l">
                <a:lnSpc>
                  <a:spcPts val="3888"/>
                </a:lnSpc>
              </a:pPr>
              <a:r>
                <a:rPr lang="en-US" sz="2400">
                  <a:solidFill>
                    <a:srgbClr val="FFFFFF"/>
                  </a:solidFill>
                  <a:latin typeface="Public Sans Bold"/>
                </a:rPr>
                <a:t>02</a:t>
              </a:r>
            </a:p>
          </p:txBody>
        </p:sp>
        <p:sp>
          <p:nvSpPr>
            <p:cNvPr name="TextBox 8" id="8"/>
            <p:cNvSpPr txBox="true"/>
            <p:nvPr/>
          </p:nvSpPr>
          <p:spPr>
            <a:xfrm rot="0">
              <a:off x="1630039" y="-38100"/>
              <a:ext cx="3358620" cy="1209887"/>
            </a:xfrm>
            <a:prstGeom prst="rect">
              <a:avLst/>
            </a:prstGeom>
          </p:spPr>
          <p:txBody>
            <a:bodyPr anchor="t" rtlCol="false" tIns="0" lIns="0" bIns="0" rIns="0">
              <a:spAutoFit/>
            </a:bodyPr>
            <a:lstStyle/>
            <a:p>
              <a:pPr algn="l">
                <a:lnSpc>
                  <a:spcPts val="3640"/>
                </a:lnSpc>
              </a:pPr>
              <a:r>
                <a:rPr lang="en-US" sz="2800">
                  <a:solidFill>
                    <a:srgbClr val="FFFFFF"/>
                  </a:solidFill>
                  <a:latin typeface="Public Sans Bold"/>
                </a:rPr>
                <a:t>Metro Card Count</a:t>
              </a:r>
            </a:p>
          </p:txBody>
        </p:sp>
        <p:sp>
          <p:nvSpPr>
            <p:cNvPr name="TextBox 9" id="9"/>
            <p:cNvSpPr txBox="true"/>
            <p:nvPr/>
          </p:nvSpPr>
          <p:spPr>
            <a:xfrm rot="0">
              <a:off x="5946376" y="-57150"/>
              <a:ext cx="6125355" cy="1544743"/>
            </a:xfrm>
            <a:prstGeom prst="rect">
              <a:avLst/>
            </a:prstGeom>
          </p:spPr>
          <p:txBody>
            <a:bodyPr anchor="t" rtlCol="false" tIns="0" lIns="0" bIns="0" rIns="0">
              <a:spAutoFit/>
            </a:bodyPr>
            <a:lstStyle/>
            <a:p>
              <a:pPr algn="l">
                <a:lnSpc>
                  <a:spcPts val="3079"/>
                </a:lnSpc>
              </a:pPr>
              <a:r>
                <a:rPr lang="en-US" sz="2199">
                  <a:solidFill>
                    <a:srgbClr val="FFFFFF"/>
                  </a:solidFill>
                  <a:latin typeface="Public Sans"/>
                </a:rPr>
                <a:t>Used as a measure of  MTA subway  ridership</a:t>
              </a:r>
            </a:p>
            <a:p>
              <a:pPr algn="l">
                <a:lnSpc>
                  <a:spcPts val="3079"/>
                </a:lnSpc>
              </a:pPr>
              <a:r>
                <a:rPr lang="en-US" sz="2200">
                  <a:solidFill>
                    <a:srgbClr val="FFFFFF"/>
                  </a:solidFill>
                  <a:latin typeface="Public Sans"/>
                </a:rPr>
                <a:t>Obtained from NYC dept of transit</a:t>
              </a:r>
            </a:p>
          </p:txBody>
        </p:sp>
      </p:grpSp>
      <p:grpSp>
        <p:nvGrpSpPr>
          <p:cNvPr name="Group 10" id="10"/>
          <p:cNvGrpSpPr/>
          <p:nvPr/>
        </p:nvGrpSpPr>
        <p:grpSpPr>
          <a:xfrm rot="0">
            <a:off x="662002" y="8143487"/>
            <a:ext cx="9053798" cy="1336040"/>
            <a:chOff x="0" y="0"/>
            <a:chExt cx="12071731" cy="1781387"/>
          </a:xfrm>
        </p:grpSpPr>
        <p:sp>
          <p:nvSpPr>
            <p:cNvPr name="TextBox 11" id="11"/>
            <p:cNvSpPr txBox="true"/>
            <p:nvPr/>
          </p:nvSpPr>
          <p:spPr>
            <a:xfrm rot="0">
              <a:off x="0" y="-104775"/>
              <a:ext cx="672323" cy="581787"/>
            </a:xfrm>
            <a:prstGeom prst="rect">
              <a:avLst/>
            </a:prstGeom>
          </p:spPr>
          <p:txBody>
            <a:bodyPr anchor="t" rtlCol="false" tIns="0" lIns="0" bIns="0" rIns="0">
              <a:spAutoFit/>
            </a:bodyPr>
            <a:lstStyle/>
            <a:p>
              <a:pPr algn="l">
                <a:lnSpc>
                  <a:spcPts val="3888"/>
                </a:lnSpc>
              </a:pPr>
              <a:r>
                <a:rPr lang="en-US" sz="2400">
                  <a:solidFill>
                    <a:srgbClr val="FFFFFF"/>
                  </a:solidFill>
                  <a:latin typeface="Public Sans Bold"/>
                </a:rPr>
                <a:t>04</a:t>
              </a:r>
            </a:p>
          </p:txBody>
        </p:sp>
        <p:sp>
          <p:nvSpPr>
            <p:cNvPr name="TextBox 12" id="12"/>
            <p:cNvSpPr txBox="true"/>
            <p:nvPr/>
          </p:nvSpPr>
          <p:spPr>
            <a:xfrm rot="0">
              <a:off x="1630039" y="-38100"/>
              <a:ext cx="3358620" cy="1819487"/>
            </a:xfrm>
            <a:prstGeom prst="rect">
              <a:avLst/>
            </a:prstGeom>
          </p:spPr>
          <p:txBody>
            <a:bodyPr anchor="t" rtlCol="false" tIns="0" lIns="0" bIns="0" rIns="0">
              <a:spAutoFit/>
            </a:bodyPr>
            <a:lstStyle/>
            <a:p>
              <a:pPr algn="l">
                <a:lnSpc>
                  <a:spcPts val="3640"/>
                </a:lnSpc>
              </a:pPr>
              <a:r>
                <a:rPr lang="en-US" sz="2800">
                  <a:solidFill>
                    <a:srgbClr val="FFFFFF"/>
                  </a:solidFill>
                  <a:latin typeface="Public Sans Bold"/>
                </a:rPr>
                <a:t>Major Incidents by category</a:t>
              </a:r>
            </a:p>
          </p:txBody>
        </p:sp>
        <p:sp>
          <p:nvSpPr>
            <p:cNvPr name="TextBox 13" id="13"/>
            <p:cNvSpPr txBox="true"/>
            <p:nvPr/>
          </p:nvSpPr>
          <p:spPr>
            <a:xfrm rot="0">
              <a:off x="5946376" y="-57150"/>
              <a:ext cx="6125355" cy="1024043"/>
            </a:xfrm>
            <a:prstGeom prst="rect">
              <a:avLst/>
            </a:prstGeom>
          </p:spPr>
          <p:txBody>
            <a:bodyPr anchor="t" rtlCol="false" tIns="0" lIns="0" bIns="0" rIns="0">
              <a:spAutoFit/>
            </a:bodyPr>
            <a:lstStyle/>
            <a:p>
              <a:pPr algn="l">
                <a:lnSpc>
                  <a:spcPts val="3079"/>
                </a:lnSpc>
              </a:pPr>
              <a:r>
                <a:rPr lang="en-US" sz="2199">
                  <a:solidFill>
                    <a:srgbClr val="FFFFFF"/>
                  </a:solidFill>
                  <a:latin typeface="Public Sans"/>
                </a:rPr>
                <a:t>Subsets of total incidents variable</a:t>
              </a:r>
            </a:p>
            <a:p>
              <a:pPr algn="l">
                <a:lnSpc>
                  <a:spcPts val="3079"/>
                </a:lnSpc>
              </a:pPr>
            </a:p>
          </p:txBody>
        </p:sp>
      </p:grpSp>
      <p:grpSp>
        <p:nvGrpSpPr>
          <p:cNvPr name="Group 14" id="14"/>
          <p:cNvGrpSpPr/>
          <p:nvPr/>
        </p:nvGrpSpPr>
        <p:grpSpPr>
          <a:xfrm rot="0">
            <a:off x="662002" y="6142126"/>
            <a:ext cx="9053798" cy="1115695"/>
            <a:chOff x="0" y="0"/>
            <a:chExt cx="12071731" cy="1487593"/>
          </a:xfrm>
        </p:grpSpPr>
        <p:sp>
          <p:nvSpPr>
            <p:cNvPr name="TextBox 15" id="15"/>
            <p:cNvSpPr txBox="true"/>
            <p:nvPr/>
          </p:nvSpPr>
          <p:spPr>
            <a:xfrm rot="0">
              <a:off x="0" y="-104775"/>
              <a:ext cx="672323" cy="581787"/>
            </a:xfrm>
            <a:prstGeom prst="rect">
              <a:avLst/>
            </a:prstGeom>
          </p:spPr>
          <p:txBody>
            <a:bodyPr anchor="t" rtlCol="false" tIns="0" lIns="0" bIns="0" rIns="0">
              <a:spAutoFit/>
            </a:bodyPr>
            <a:lstStyle/>
            <a:p>
              <a:pPr algn="l">
                <a:lnSpc>
                  <a:spcPts val="3888"/>
                </a:lnSpc>
              </a:pPr>
              <a:r>
                <a:rPr lang="en-US" sz="2400">
                  <a:solidFill>
                    <a:srgbClr val="FFFFFF"/>
                  </a:solidFill>
                  <a:latin typeface="Public Sans Bold"/>
                </a:rPr>
                <a:t>03</a:t>
              </a:r>
            </a:p>
          </p:txBody>
        </p:sp>
        <p:sp>
          <p:nvSpPr>
            <p:cNvPr name="TextBox 16" id="16"/>
            <p:cNvSpPr txBox="true"/>
            <p:nvPr/>
          </p:nvSpPr>
          <p:spPr>
            <a:xfrm rot="0">
              <a:off x="1630039" y="-38100"/>
              <a:ext cx="3358620" cy="1209887"/>
            </a:xfrm>
            <a:prstGeom prst="rect">
              <a:avLst/>
            </a:prstGeom>
          </p:spPr>
          <p:txBody>
            <a:bodyPr anchor="t" rtlCol="false" tIns="0" lIns="0" bIns="0" rIns="0">
              <a:spAutoFit/>
            </a:bodyPr>
            <a:lstStyle/>
            <a:p>
              <a:pPr algn="l">
                <a:lnSpc>
                  <a:spcPts val="3640"/>
                </a:lnSpc>
              </a:pPr>
              <a:r>
                <a:rPr lang="en-US" sz="2800">
                  <a:solidFill>
                    <a:srgbClr val="FFFFFF"/>
                  </a:solidFill>
                  <a:latin typeface="Public Sans Bold"/>
                </a:rPr>
                <a:t>Total Major Incidents</a:t>
              </a:r>
            </a:p>
          </p:txBody>
        </p:sp>
        <p:sp>
          <p:nvSpPr>
            <p:cNvPr name="TextBox 17" id="17"/>
            <p:cNvSpPr txBox="true"/>
            <p:nvPr/>
          </p:nvSpPr>
          <p:spPr>
            <a:xfrm rot="0">
              <a:off x="5946376" y="-57150"/>
              <a:ext cx="6125355" cy="1544743"/>
            </a:xfrm>
            <a:prstGeom prst="rect">
              <a:avLst/>
            </a:prstGeom>
          </p:spPr>
          <p:txBody>
            <a:bodyPr anchor="t" rtlCol="false" tIns="0" lIns="0" bIns="0" rIns="0">
              <a:spAutoFit/>
            </a:bodyPr>
            <a:lstStyle/>
            <a:p>
              <a:pPr algn="l">
                <a:lnSpc>
                  <a:spcPts val="3079"/>
                </a:lnSpc>
              </a:pPr>
              <a:r>
                <a:rPr lang="en-US" sz="2199">
                  <a:solidFill>
                    <a:srgbClr val="FFFFFF"/>
                  </a:solidFill>
                  <a:latin typeface="Public Sans"/>
                </a:rPr>
                <a:t>Used as measure of passenger safety</a:t>
              </a:r>
            </a:p>
            <a:p>
              <a:pPr algn="l">
                <a:lnSpc>
                  <a:spcPts val="3079"/>
                </a:lnSpc>
              </a:pPr>
              <a:r>
                <a:rPr lang="en-US" sz="2200">
                  <a:solidFill>
                    <a:srgbClr val="FFFFFF"/>
                  </a:solidFill>
                  <a:latin typeface="Public Sans"/>
                </a:rPr>
                <a:t>Obtained from NYC dept of transit</a:t>
              </a:r>
            </a:p>
          </p:txBody>
        </p:sp>
      </p:grpSp>
      <p:sp>
        <p:nvSpPr>
          <p:cNvPr name="TextBox 18" id="18"/>
          <p:cNvSpPr txBox="true"/>
          <p:nvPr/>
        </p:nvSpPr>
        <p:spPr>
          <a:xfrm rot="0">
            <a:off x="496803" y="438150"/>
            <a:ext cx="17413312" cy="1047750"/>
          </a:xfrm>
          <a:prstGeom prst="rect">
            <a:avLst/>
          </a:prstGeom>
        </p:spPr>
        <p:txBody>
          <a:bodyPr anchor="t" rtlCol="false" tIns="0" lIns="0" bIns="0" rIns="0">
            <a:spAutoFit/>
          </a:bodyPr>
          <a:lstStyle/>
          <a:p>
            <a:pPr algn="l">
              <a:lnSpc>
                <a:spcPts val="7800"/>
              </a:lnSpc>
            </a:pPr>
            <a:r>
              <a:rPr lang="en-US" sz="6000">
                <a:solidFill>
                  <a:srgbClr val="FFFFFF"/>
                </a:solidFill>
                <a:latin typeface="Telegraf"/>
              </a:rPr>
              <a:t>VARIABLES &amp; DATA COLLECTION (2015-2020)</a:t>
            </a:r>
          </a:p>
        </p:txBody>
      </p:sp>
      <p:sp>
        <p:nvSpPr>
          <p:cNvPr name="TextBox 19" id="19"/>
          <p:cNvSpPr txBox="true"/>
          <p:nvPr/>
        </p:nvSpPr>
        <p:spPr>
          <a:xfrm rot="0">
            <a:off x="10432185" y="2784881"/>
            <a:ext cx="3384304" cy="734060"/>
          </a:xfrm>
          <a:prstGeom prst="rect">
            <a:avLst/>
          </a:prstGeom>
        </p:spPr>
        <p:txBody>
          <a:bodyPr anchor="t" rtlCol="false" tIns="0" lIns="0" bIns="0" rIns="0">
            <a:spAutoFit/>
          </a:bodyPr>
          <a:lstStyle/>
          <a:p>
            <a:pPr algn="ctr">
              <a:lnSpc>
                <a:spcPts val="2859"/>
              </a:lnSpc>
              <a:spcBef>
                <a:spcPct val="0"/>
              </a:spcBef>
            </a:pPr>
            <a:r>
              <a:rPr lang="en-US" sz="2199">
                <a:solidFill>
                  <a:srgbClr val="FFFFFF"/>
                </a:solidFill>
                <a:latin typeface="Public Sans"/>
              </a:rPr>
              <a:t>Nightly pixel intensity for NYC ROI</a:t>
            </a:r>
          </a:p>
        </p:txBody>
      </p:sp>
      <p:sp>
        <p:nvSpPr>
          <p:cNvPr name="TextBox 20" id="20"/>
          <p:cNvSpPr txBox="true"/>
          <p:nvPr/>
        </p:nvSpPr>
        <p:spPr>
          <a:xfrm rot="0">
            <a:off x="14099959" y="2784881"/>
            <a:ext cx="3384304" cy="734060"/>
          </a:xfrm>
          <a:prstGeom prst="rect">
            <a:avLst/>
          </a:prstGeom>
        </p:spPr>
        <p:txBody>
          <a:bodyPr anchor="t" rtlCol="false" tIns="0" lIns="0" bIns="0" rIns="0">
            <a:spAutoFit/>
          </a:bodyPr>
          <a:lstStyle/>
          <a:p>
            <a:pPr algn="ctr">
              <a:lnSpc>
                <a:spcPts val="2859"/>
              </a:lnSpc>
              <a:spcBef>
                <a:spcPct val="0"/>
              </a:spcBef>
            </a:pPr>
            <a:r>
              <a:rPr lang="en-US" sz="2199">
                <a:solidFill>
                  <a:srgbClr val="FFFFFF"/>
                </a:solidFill>
                <a:latin typeface="Public Sans"/>
              </a:rPr>
              <a:t>Monthly average light intensity</a:t>
            </a:r>
          </a:p>
        </p:txBody>
      </p:sp>
      <p:sp>
        <p:nvSpPr>
          <p:cNvPr name="TextBox 21" id="21"/>
          <p:cNvSpPr txBox="true"/>
          <p:nvPr/>
        </p:nvSpPr>
        <p:spPr>
          <a:xfrm rot="0">
            <a:off x="10432185" y="1927904"/>
            <a:ext cx="3384304" cy="372110"/>
          </a:xfrm>
          <a:prstGeom prst="rect">
            <a:avLst/>
          </a:prstGeom>
        </p:spPr>
        <p:txBody>
          <a:bodyPr anchor="t" rtlCol="false" tIns="0" lIns="0" bIns="0" rIns="0">
            <a:spAutoFit/>
          </a:bodyPr>
          <a:lstStyle/>
          <a:p>
            <a:pPr algn="ctr">
              <a:lnSpc>
                <a:spcPts val="2859"/>
              </a:lnSpc>
              <a:spcBef>
                <a:spcPct val="0"/>
              </a:spcBef>
            </a:pPr>
            <a:r>
              <a:rPr lang="en-US" sz="2199">
                <a:solidFill>
                  <a:srgbClr val="FFFFFF"/>
                </a:solidFill>
                <a:latin typeface="Public Sans Bold"/>
              </a:rPr>
              <a:t>Initial Value</a:t>
            </a:r>
          </a:p>
        </p:txBody>
      </p:sp>
      <p:sp>
        <p:nvSpPr>
          <p:cNvPr name="TextBox 22" id="22"/>
          <p:cNvSpPr txBox="true"/>
          <p:nvPr/>
        </p:nvSpPr>
        <p:spPr>
          <a:xfrm rot="0">
            <a:off x="15044436" y="1927904"/>
            <a:ext cx="1495351" cy="372110"/>
          </a:xfrm>
          <a:prstGeom prst="rect">
            <a:avLst/>
          </a:prstGeom>
        </p:spPr>
        <p:txBody>
          <a:bodyPr anchor="t" rtlCol="false" tIns="0" lIns="0" bIns="0" rIns="0">
            <a:spAutoFit/>
          </a:bodyPr>
          <a:lstStyle/>
          <a:p>
            <a:pPr algn="ctr">
              <a:lnSpc>
                <a:spcPts val="2859"/>
              </a:lnSpc>
              <a:spcBef>
                <a:spcPct val="0"/>
              </a:spcBef>
            </a:pPr>
            <a:r>
              <a:rPr lang="en-US" sz="2199">
                <a:solidFill>
                  <a:srgbClr val="FFFFFF"/>
                </a:solidFill>
                <a:latin typeface="Public Sans Bold"/>
              </a:rPr>
              <a:t>Final Value</a:t>
            </a:r>
          </a:p>
        </p:txBody>
      </p:sp>
      <p:sp>
        <p:nvSpPr>
          <p:cNvPr name="TextBox 23" id="23"/>
          <p:cNvSpPr txBox="true"/>
          <p:nvPr/>
        </p:nvSpPr>
        <p:spPr>
          <a:xfrm rot="0">
            <a:off x="10449008" y="4430960"/>
            <a:ext cx="3384304" cy="734060"/>
          </a:xfrm>
          <a:prstGeom prst="rect">
            <a:avLst/>
          </a:prstGeom>
        </p:spPr>
        <p:txBody>
          <a:bodyPr anchor="t" rtlCol="false" tIns="0" lIns="0" bIns="0" rIns="0">
            <a:spAutoFit/>
          </a:bodyPr>
          <a:lstStyle/>
          <a:p>
            <a:pPr algn="ctr">
              <a:lnSpc>
                <a:spcPts val="2859"/>
              </a:lnSpc>
              <a:spcBef>
                <a:spcPct val="0"/>
              </a:spcBef>
            </a:pPr>
            <a:r>
              <a:rPr lang="en-US" sz="2199">
                <a:solidFill>
                  <a:srgbClr val="FFFFFF"/>
                </a:solidFill>
                <a:latin typeface="Public Sans"/>
              </a:rPr>
              <a:t>Daily purchases of each metrocard tyoe</a:t>
            </a:r>
          </a:p>
        </p:txBody>
      </p:sp>
      <p:sp>
        <p:nvSpPr>
          <p:cNvPr name="TextBox 24" id="24"/>
          <p:cNvSpPr txBox="true"/>
          <p:nvPr/>
        </p:nvSpPr>
        <p:spPr>
          <a:xfrm rot="0">
            <a:off x="14241693" y="4430960"/>
            <a:ext cx="3384304" cy="1096010"/>
          </a:xfrm>
          <a:prstGeom prst="rect">
            <a:avLst/>
          </a:prstGeom>
        </p:spPr>
        <p:txBody>
          <a:bodyPr anchor="t" rtlCol="false" tIns="0" lIns="0" bIns="0" rIns="0">
            <a:spAutoFit/>
          </a:bodyPr>
          <a:lstStyle/>
          <a:p>
            <a:pPr algn="ctr">
              <a:lnSpc>
                <a:spcPts val="2859"/>
              </a:lnSpc>
              <a:spcBef>
                <a:spcPct val="0"/>
              </a:spcBef>
            </a:pPr>
            <a:r>
              <a:rPr lang="en-US" sz="2199">
                <a:solidFill>
                  <a:srgbClr val="FFFFFF"/>
                </a:solidFill>
                <a:latin typeface="Public Sans"/>
              </a:rPr>
              <a:t>Monthly average purchases of metrocards across all types</a:t>
            </a:r>
          </a:p>
        </p:txBody>
      </p:sp>
      <p:sp>
        <p:nvSpPr>
          <p:cNvPr name="TextBox 25" id="25"/>
          <p:cNvSpPr txBox="true"/>
          <p:nvPr/>
        </p:nvSpPr>
        <p:spPr>
          <a:xfrm rot="0">
            <a:off x="10449008" y="6313894"/>
            <a:ext cx="3384304" cy="734060"/>
          </a:xfrm>
          <a:prstGeom prst="rect">
            <a:avLst/>
          </a:prstGeom>
        </p:spPr>
        <p:txBody>
          <a:bodyPr anchor="t" rtlCol="false" tIns="0" lIns="0" bIns="0" rIns="0">
            <a:spAutoFit/>
          </a:bodyPr>
          <a:lstStyle/>
          <a:p>
            <a:pPr algn="ctr">
              <a:lnSpc>
                <a:spcPts val="2859"/>
              </a:lnSpc>
              <a:spcBef>
                <a:spcPct val="0"/>
              </a:spcBef>
            </a:pPr>
            <a:r>
              <a:rPr lang="en-US" sz="2199">
                <a:solidFill>
                  <a:srgbClr val="FFFFFF"/>
                </a:solidFill>
                <a:latin typeface="Public Sans"/>
              </a:rPr>
              <a:t>Daily number of incidents in each category</a:t>
            </a:r>
          </a:p>
        </p:txBody>
      </p:sp>
      <p:sp>
        <p:nvSpPr>
          <p:cNvPr name="TextBox 26" id="26"/>
          <p:cNvSpPr txBox="true"/>
          <p:nvPr/>
        </p:nvSpPr>
        <p:spPr>
          <a:xfrm rot="0">
            <a:off x="14241693" y="6313894"/>
            <a:ext cx="3384304" cy="734060"/>
          </a:xfrm>
          <a:prstGeom prst="rect">
            <a:avLst/>
          </a:prstGeom>
        </p:spPr>
        <p:txBody>
          <a:bodyPr anchor="t" rtlCol="false" tIns="0" lIns="0" bIns="0" rIns="0">
            <a:spAutoFit/>
          </a:bodyPr>
          <a:lstStyle/>
          <a:p>
            <a:pPr algn="ctr">
              <a:lnSpc>
                <a:spcPts val="2859"/>
              </a:lnSpc>
              <a:spcBef>
                <a:spcPct val="0"/>
              </a:spcBef>
            </a:pPr>
            <a:r>
              <a:rPr lang="en-US" sz="2199">
                <a:solidFill>
                  <a:srgbClr val="FFFFFF"/>
                </a:solidFill>
                <a:latin typeface="Public Sans"/>
              </a:rPr>
              <a:t>Monthly average number of total incidents</a:t>
            </a:r>
          </a:p>
        </p:txBody>
      </p:sp>
      <p:sp>
        <p:nvSpPr>
          <p:cNvPr name="TextBox 27" id="27"/>
          <p:cNvSpPr txBox="true"/>
          <p:nvPr/>
        </p:nvSpPr>
        <p:spPr>
          <a:xfrm rot="0">
            <a:off x="10432185" y="7967275"/>
            <a:ext cx="3384304" cy="734060"/>
          </a:xfrm>
          <a:prstGeom prst="rect">
            <a:avLst/>
          </a:prstGeom>
        </p:spPr>
        <p:txBody>
          <a:bodyPr anchor="t" rtlCol="false" tIns="0" lIns="0" bIns="0" rIns="0">
            <a:spAutoFit/>
          </a:bodyPr>
          <a:lstStyle/>
          <a:p>
            <a:pPr algn="ctr">
              <a:lnSpc>
                <a:spcPts val="2859"/>
              </a:lnSpc>
              <a:spcBef>
                <a:spcPct val="0"/>
              </a:spcBef>
            </a:pPr>
            <a:r>
              <a:rPr lang="en-US" sz="2199">
                <a:solidFill>
                  <a:srgbClr val="FFFFFF"/>
                </a:solidFill>
                <a:latin typeface="Public Sans"/>
              </a:rPr>
              <a:t>Daily number of incidents in each category</a:t>
            </a:r>
          </a:p>
        </p:txBody>
      </p:sp>
      <p:sp>
        <p:nvSpPr>
          <p:cNvPr name="TextBox 28" id="28"/>
          <p:cNvSpPr txBox="true"/>
          <p:nvPr/>
        </p:nvSpPr>
        <p:spPr>
          <a:xfrm rot="0">
            <a:off x="14241693" y="7967275"/>
            <a:ext cx="3384304" cy="1096010"/>
          </a:xfrm>
          <a:prstGeom prst="rect">
            <a:avLst/>
          </a:prstGeom>
        </p:spPr>
        <p:txBody>
          <a:bodyPr anchor="t" rtlCol="false" tIns="0" lIns="0" bIns="0" rIns="0">
            <a:spAutoFit/>
          </a:bodyPr>
          <a:lstStyle/>
          <a:p>
            <a:pPr algn="ctr">
              <a:lnSpc>
                <a:spcPts val="2859"/>
              </a:lnSpc>
              <a:spcBef>
                <a:spcPct val="0"/>
              </a:spcBef>
            </a:pPr>
            <a:r>
              <a:rPr lang="en-US" sz="2199">
                <a:solidFill>
                  <a:srgbClr val="FFFFFF"/>
                </a:solidFill>
                <a:latin typeface="Public Sans"/>
              </a:rPr>
              <a:t>Monthly average number of incidents in each category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9102C"/>
        </a:solidFill>
      </p:bgPr>
    </p:bg>
    <p:spTree>
      <p:nvGrpSpPr>
        <p:cNvPr id="1" name=""/>
        <p:cNvGrpSpPr/>
        <p:nvPr/>
      </p:nvGrpSpPr>
      <p:grpSpPr>
        <a:xfrm>
          <a:off x="0" y="0"/>
          <a:ext cx="0" cy="0"/>
          <a:chOff x="0" y="0"/>
          <a:chExt cx="0" cy="0"/>
        </a:xfrm>
      </p:grpSpPr>
      <p:grpSp>
        <p:nvGrpSpPr>
          <p:cNvPr name="Group 2" id="2"/>
          <p:cNvGrpSpPr/>
          <p:nvPr/>
        </p:nvGrpSpPr>
        <p:grpSpPr>
          <a:xfrm rot="0">
            <a:off x="751951" y="4145068"/>
            <a:ext cx="392597" cy="39259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A60F1"/>
            </a:solidFill>
          </p:spPr>
        </p:sp>
      </p:grpSp>
      <p:grpSp>
        <p:nvGrpSpPr>
          <p:cNvPr name="Group 4" id="4"/>
          <p:cNvGrpSpPr/>
          <p:nvPr/>
        </p:nvGrpSpPr>
        <p:grpSpPr>
          <a:xfrm rot="0">
            <a:off x="751951" y="8115339"/>
            <a:ext cx="392597" cy="392597"/>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A60F1"/>
            </a:solidFill>
          </p:spPr>
        </p:sp>
      </p:grpSp>
      <p:grpSp>
        <p:nvGrpSpPr>
          <p:cNvPr name="Group 6" id="6"/>
          <p:cNvGrpSpPr/>
          <p:nvPr/>
        </p:nvGrpSpPr>
        <p:grpSpPr>
          <a:xfrm rot="0">
            <a:off x="751951" y="9128171"/>
            <a:ext cx="392597" cy="392597"/>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A60F1"/>
            </a:solidFill>
          </p:spPr>
        </p:sp>
      </p:grpSp>
      <p:grpSp>
        <p:nvGrpSpPr>
          <p:cNvPr name="Group 8" id="8"/>
          <p:cNvGrpSpPr/>
          <p:nvPr/>
        </p:nvGrpSpPr>
        <p:grpSpPr>
          <a:xfrm rot="0">
            <a:off x="751951" y="2120514"/>
            <a:ext cx="392597" cy="392597"/>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A60F1"/>
            </a:solidFill>
          </p:spPr>
        </p:sp>
      </p:grpSp>
      <p:grpSp>
        <p:nvGrpSpPr>
          <p:cNvPr name="Group 10" id="10"/>
          <p:cNvGrpSpPr/>
          <p:nvPr/>
        </p:nvGrpSpPr>
        <p:grpSpPr>
          <a:xfrm rot="0">
            <a:off x="751951" y="3132237"/>
            <a:ext cx="392597" cy="392597"/>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A60F1"/>
            </a:solidFill>
          </p:spPr>
        </p:sp>
      </p:grpSp>
      <p:sp>
        <p:nvSpPr>
          <p:cNvPr name="Freeform 12" id="12"/>
          <p:cNvSpPr/>
          <p:nvPr/>
        </p:nvSpPr>
        <p:spPr>
          <a:xfrm flipH="false" flipV="false" rot="0">
            <a:off x="7421324" y="6897720"/>
            <a:ext cx="3445353" cy="2827836"/>
          </a:xfrm>
          <a:custGeom>
            <a:avLst/>
            <a:gdLst/>
            <a:ahLst/>
            <a:cxnLst/>
            <a:rect r="r" b="b" t="t" l="l"/>
            <a:pathLst>
              <a:path h="2827836" w="3445353">
                <a:moveTo>
                  <a:pt x="0" y="0"/>
                </a:moveTo>
                <a:lnTo>
                  <a:pt x="3445352" y="0"/>
                </a:lnTo>
                <a:lnTo>
                  <a:pt x="3445352" y="2827836"/>
                </a:lnTo>
                <a:lnTo>
                  <a:pt x="0" y="2827836"/>
                </a:lnTo>
                <a:lnTo>
                  <a:pt x="0" y="0"/>
                </a:lnTo>
                <a:close/>
              </a:path>
            </a:pathLst>
          </a:custGeom>
          <a:blipFill>
            <a:blip r:embed="rId2"/>
            <a:stretch>
              <a:fillRect l="0" t="0" r="0" b="0"/>
            </a:stretch>
          </a:blipFill>
        </p:spPr>
      </p:sp>
      <p:grpSp>
        <p:nvGrpSpPr>
          <p:cNvPr name="Group 13" id="13"/>
          <p:cNvGrpSpPr/>
          <p:nvPr/>
        </p:nvGrpSpPr>
        <p:grpSpPr>
          <a:xfrm rot="0">
            <a:off x="1544366" y="7103617"/>
            <a:ext cx="392597" cy="392597"/>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A60F1"/>
            </a:solidFill>
          </p:spPr>
        </p:sp>
      </p:grpSp>
      <p:grpSp>
        <p:nvGrpSpPr>
          <p:cNvPr name="Group 15" id="15"/>
          <p:cNvGrpSpPr/>
          <p:nvPr/>
        </p:nvGrpSpPr>
        <p:grpSpPr>
          <a:xfrm rot="0">
            <a:off x="1544366" y="5079063"/>
            <a:ext cx="392597" cy="392597"/>
            <a:chOff x="0" y="0"/>
            <a:chExt cx="6350000" cy="6350000"/>
          </a:xfrm>
        </p:grpSpPr>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A60F1"/>
            </a:solidFill>
          </p:spPr>
        </p:sp>
      </p:grpSp>
      <p:grpSp>
        <p:nvGrpSpPr>
          <p:cNvPr name="Group 17" id="17"/>
          <p:cNvGrpSpPr/>
          <p:nvPr/>
        </p:nvGrpSpPr>
        <p:grpSpPr>
          <a:xfrm rot="0">
            <a:off x="1544366" y="6090785"/>
            <a:ext cx="392597" cy="392597"/>
            <a:chOff x="0" y="0"/>
            <a:chExt cx="6350000" cy="6350000"/>
          </a:xfrm>
        </p:grpSpPr>
        <p:sp>
          <p:nvSpPr>
            <p:cNvPr name="Freeform 18" id="1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A60F1"/>
            </a:solidFill>
          </p:spPr>
        </p:sp>
      </p:grpSp>
      <p:sp>
        <p:nvSpPr>
          <p:cNvPr name="Freeform 19" id="19"/>
          <p:cNvSpPr/>
          <p:nvPr/>
        </p:nvSpPr>
        <p:spPr>
          <a:xfrm flipH="false" flipV="false" rot="0">
            <a:off x="11742382" y="5001409"/>
            <a:ext cx="5866382" cy="2432104"/>
          </a:xfrm>
          <a:custGeom>
            <a:avLst/>
            <a:gdLst/>
            <a:ahLst/>
            <a:cxnLst/>
            <a:rect r="r" b="b" t="t" l="l"/>
            <a:pathLst>
              <a:path h="2432104" w="5866382">
                <a:moveTo>
                  <a:pt x="0" y="0"/>
                </a:moveTo>
                <a:lnTo>
                  <a:pt x="5866382" y="0"/>
                </a:lnTo>
                <a:lnTo>
                  <a:pt x="5866382" y="2432105"/>
                </a:lnTo>
                <a:lnTo>
                  <a:pt x="0" y="2432105"/>
                </a:lnTo>
                <a:lnTo>
                  <a:pt x="0" y="0"/>
                </a:lnTo>
                <a:close/>
              </a:path>
            </a:pathLst>
          </a:custGeom>
          <a:blipFill>
            <a:blip r:embed="rId3"/>
            <a:stretch>
              <a:fillRect l="0" t="0" r="0" b="0"/>
            </a:stretch>
          </a:blipFill>
        </p:spPr>
      </p:sp>
      <p:sp>
        <p:nvSpPr>
          <p:cNvPr name="Freeform 20" id="20"/>
          <p:cNvSpPr/>
          <p:nvPr/>
        </p:nvSpPr>
        <p:spPr>
          <a:xfrm flipH="false" flipV="false" rot="0">
            <a:off x="11742382" y="7485718"/>
            <a:ext cx="5868572" cy="2239838"/>
          </a:xfrm>
          <a:custGeom>
            <a:avLst/>
            <a:gdLst/>
            <a:ahLst/>
            <a:cxnLst/>
            <a:rect r="r" b="b" t="t" l="l"/>
            <a:pathLst>
              <a:path h="2239838" w="5868572">
                <a:moveTo>
                  <a:pt x="0" y="0"/>
                </a:moveTo>
                <a:lnTo>
                  <a:pt x="5868572" y="0"/>
                </a:lnTo>
                <a:lnTo>
                  <a:pt x="5868572" y="2239838"/>
                </a:lnTo>
                <a:lnTo>
                  <a:pt x="0" y="2239838"/>
                </a:lnTo>
                <a:lnTo>
                  <a:pt x="0" y="0"/>
                </a:lnTo>
                <a:close/>
              </a:path>
            </a:pathLst>
          </a:custGeom>
          <a:blipFill>
            <a:blip r:embed="rId4"/>
            <a:stretch>
              <a:fillRect l="0" t="0" r="0" b="0"/>
            </a:stretch>
          </a:blipFill>
        </p:spPr>
      </p:sp>
      <p:sp>
        <p:nvSpPr>
          <p:cNvPr name="Freeform 21" id="21"/>
          <p:cNvSpPr/>
          <p:nvPr/>
        </p:nvSpPr>
        <p:spPr>
          <a:xfrm flipH="false" flipV="false" rot="0">
            <a:off x="13885477" y="1645214"/>
            <a:ext cx="3972393" cy="2334012"/>
          </a:xfrm>
          <a:custGeom>
            <a:avLst/>
            <a:gdLst/>
            <a:ahLst/>
            <a:cxnLst/>
            <a:rect r="r" b="b" t="t" l="l"/>
            <a:pathLst>
              <a:path h="2334012" w="3972393">
                <a:moveTo>
                  <a:pt x="0" y="0"/>
                </a:moveTo>
                <a:lnTo>
                  <a:pt x="3972392" y="0"/>
                </a:lnTo>
                <a:lnTo>
                  <a:pt x="3972392" y="2334011"/>
                </a:lnTo>
                <a:lnTo>
                  <a:pt x="0" y="2334011"/>
                </a:lnTo>
                <a:lnTo>
                  <a:pt x="0" y="0"/>
                </a:lnTo>
                <a:close/>
              </a:path>
            </a:pathLst>
          </a:custGeom>
          <a:blipFill>
            <a:blip r:embed="rId5"/>
            <a:stretch>
              <a:fillRect l="-1237" t="0" r="-5692" b="0"/>
            </a:stretch>
          </a:blipFill>
        </p:spPr>
      </p:sp>
      <p:sp>
        <p:nvSpPr>
          <p:cNvPr name="TextBox 22" id="22"/>
          <p:cNvSpPr txBox="true"/>
          <p:nvPr/>
        </p:nvSpPr>
        <p:spPr>
          <a:xfrm rot="0">
            <a:off x="3277344" y="544513"/>
            <a:ext cx="11733312" cy="863600"/>
          </a:xfrm>
          <a:prstGeom prst="rect">
            <a:avLst/>
          </a:prstGeom>
        </p:spPr>
        <p:txBody>
          <a:bodyPr anchor="t" rtlCol="false" tIns="0" lIns="0" bIns="0" rIns="0">
            <a:spAutoFit/>
          </a:bodyPr>
          <a:lstStyle/>
          <a:p>
            <a:pPr algn="ctr">
              <a:lnSpc>
                <a:spcPts val="7000"/>
              </a:lnSpc>
              <a:spcBef>
                <a:spcPct val="0"/>
              </a:spcBef>
            </a:pPr>
            <a:r>
              <a:rPr lang="en-US" sz="5000">
                <a:solidFill>
                  <a:srgbClr val="FFFFFF"/>
                </a:solidFill>
                <a:latin typeface="Public Sans Bold"/>
              </a:rPr>
              <a:t>NASA NTL Variable Collection Process</a:t>
            </a:r>
          </a:p>
        </p:txBody>
      </p:sp>
      <p:sp>
        <p:nvSpPr>
          <p:cNvPr name="TextBox 23" id="23"/>
          <p:cNvSpPr txBox="true"/>
          <p:nvPr/>
        </p:nvSpPr>
        <p:spPr>
          <a:xfrm rot="0">
            <a:off x="1544366" y="2092341"/>
            <a:ext cx="10877252" cy="391795"/>
          </a:xfrm>
          <a:prstGeom prst="rect">
            <a:avLst/>
          </a:prstGeom>
        </p:spPr>
        <p:txBody>
          <a:bodyPr anchor="t" rtlCol="false" tIns="0" lIns="0" bIns="0" rIns="0">
            <a:spAutoFit/>
          </a:bodyPr>
          <a:lstStyle/>
          <a:p>
            <a:pPr algn="l">
              <a:lnSpc>
                <a:spcPts val="3080"/>
              </a:lnSpc>
              <a:spcBef>
                <a:spcPct val="0"/>
              </a:spcBef>
            </a:pPr>
            <a:r>
              <a:rPr lang="en-US" sz="2200">
                <a:solidFill>
                  <a:srgbClr val="FFFFFF"/>
                </a:solidFill>
                <a:latin typeface="Public Sans"/>
              </a:rPr>
              <a:t>Watched training video on satellite product and how to collect the data from an API </a:t>
            </a:r>
          </a:p>
        </p:txBody>
      </p:sp>
      <p:sp>
        <p:nvSpPr>
          <p:cNvPr name="TextBox 24" id="24"/>
          <p:cNvSpPr txBox="true"/>
          <p:nvPr/>
        </p:nvSpPr>
        <p:spPr>
          <a:xfrm rot="0">
            <a:off x="1544366" y="3104063"/>
            <a:ext cx="8236521" cy="391795"/>
          </a:xfrm>
          <a:prstGeom prst="rect">
            <a:avLst/>
          </a:prstGeom>
        </p:spPr>
        <p:txBody>
          <a:bodyPr anchor="t" rtlCol="false" tIns="0" lIns="0" bIns="0" rIns="0">
            <a:spAutoFit/>
          </a:bodyPr>
          <a:lstStyle/>
          <a:p>
            <a:pPr algn="l">
              <a:lnSpc>
                <a:spcPts val="3079"/>
              </a:lnSpc>
              <a:spcBef>
                <a:spcPct val="0"/>
              </a:spcBef>
            </a:pPr>
            <a:r>
              <a:rPr lang="en-US" sz="2199">
                <a:solidFill>
                  <a:srgbClr val="FFFFFF"/>
                </a:solidFill>
                <a:latin typeface="Public Sans"/>
              </a:rPr>
              <a:t>Setup Google  EarthEngine API cloud account &amp; authentication </a:t>
            </a:r>
          </a:p>
        </p:txBody>
      </p:sp>
      <p:sp>
        <p:nvSpPr>
          <p:cNvPr name="TextBox 25" id="25"/>
          <p:cNvSpPr txBox="true"/>
          <p:nvPr/>
        </p:nvSpPr>
        <p:spPr>
          <a:xfrm rot="0">
            <a:off x="1544366" y="4116895"/>
            <a:ext cx="12009537" cy="391795"/>
          </a:xfrm>
          <a:prstGeom prst="rect">
            <a:avLst/>
          </a:prstGeom>
        </p:spPr>
        <p:txBody>
          <a:bodyPr anchor="t" rtlCol="false" tIns="0" lIns="0" bIns="0" rIns="0">
            <a:spAutoFit/>
          </a:bodyPr>
          <a:lstStyle/>
          <a:p>
            <a:pPr algn="l">
              <a:lnSpc>
                <a:spcPts val="3079"/>
              </a:lnSpc>
              <a:spcBef>
                <a:spcPct val="0"/>
              </a:spcBef>
            </a:pPr>
            <a:r>
              <a:rPr lang="en-US" sz="2199">
                <a:solidFill>
                  <a:srgbClr val="FFFFFF"/>
                </a:solidFill>
                <a:latin typeface="Public Sans"/>
              </a:rPr>
              <a:t>Looked thorough documentation (much more user friendly &amp; easier to navigate than NASA’s)</a:t>
            </a:r>
          </a:p>
        </p:txBody>
      </p:sp>
      <p:sp>
        <p:nvSpPr>
          <p:cNvPr name="TextBox 26" id="26"/>
          <p:cNvSpPr txBox="true"/>
          <p:nvPr/>
        </p:nvSpPr>
        <p:spPr>
          <a:xfrm rot="0">
            <a:off x="1544366" y="8116142"/>
            <a:ext cx="4916463" cy="391795"/>
          </a:xfrm>
          <a:prstGeom prst="rect">
            <a:avLst/>
          </a:prstGeom>
        </p:spPr>
        <p:txBody>
          <a:bodyPr anchor="t" rtlCol="false" tIns="0" lIns="0" bIns="0" rIns="0">
            <a:spAutoFit/>
          </a:bodyPr>
          <a:lstStyle/>
          <a:p>
            <a:pPr algn="l">
              <a:lnSpc>
                <a:spcPts val="3079"/>
              </a:lnSpc>
              <a:spcBef>
                <a:spcPct val="0"/>
              </a:spcBef>
            </a:pPr>
            <a:r>
              <a:rPr lang="en-US" sz="2199">
                <a:solidFill>
                  <a:srgbClr val="FFFFFF"/>
                </a:solidFill>
                <a:latin typeface="Public Sans"/>
              </a:rPr>
              <a:t>Found call and visualization examples</a:t>
            </a:r>
          </a:p>
        </p:txBody>
      </p:sp>
      <p:sp>
        <p:nvSpPr>
          <p:cNvPr name="TextBox 27" id="27"/>
          <p:cNvSpPr txBox="true"/>
          <p:nvPr/>
        </p:nvSpPr>
        <p:spPr>
          <a:xfrm rot="0">
            <a:off x="1544366" y="9099997"/>
            <a:ext cx="4546178" cy="782320"/>
          </a:xfrm>
          <a:prstGeom prst="rect">
            <a:avLst/>
          </a:prstGeom>
        </p:spPr>
        <p:txBody>
          <a:bodyPr anchor="t" rtlCol="false" tIns="0" lIns="0" bIns="0" rIns="0">
            <a:spAutoFit/>
          </a:bodyPr>
          <a:lstStyle/>
          <a:p>
            <a:pPr algn="l">
              <a:lnSpc>
                <a:spcPts val="3079"/>
              </a:lnSpc>
            </a:pPr>
            <a:r>
              <a:rPr lang="en-US" sz="2199">
                <a:solidFill>
                  <a:srgbClr val="FFFFFF"/>
                </a:solidFill>
                <a:latin typeface="Public Sans"/>
              </a:rPr>
              <a:t>Put together my request in VScode</a:t>
            </a:r>
          </a:p>
          <a:p>
            <a:pPr algn="l">
              <a:lnSpc>
                <a:spcPts val="3079"/>
              </a:lnSpc>
              <a:spcBef>
                <a:spcPct val="0"/>
              </a:spcBef>
            </a:pPr>
          </a:p>
        </p:txBody>
      </p:sp>
      <p:sp>
        <p:nvSpPr>
          <p:cNvPr name="TextBox 28" id="28"/>
          <p:cNvSpPr txBox="true"/>
          <p:nvPr/>
        </p:nvSpPr>
        <p:spPr>
          <a:xfrm rot="0">
            <a:off x="2227353" y="5050889"/>
            <a:ext cx="8543702" cy="391795"/>
          </a:xfrm>
          <a:prstGeom prst="rect">
            <a:avLst/>
          </a:prstGeom>
        </p:spPr>
        <p:txBody>
          <a:bodyPr anchor="t" rtlCol="false" tIns="0" lIns="0" bIns="0" rIns="0">
            <a:spAutoFit/>
          </a:bodyPr>
          <a:lstStyle/>
          <a:p>
            <a:pPr algn="l">
              <a:lnSpc>
                <a:spcPts val="3079"/>
              </a:lnSpc>
              <a:spcBef>
                <a:spcPct val="0"/>
              </a:spcBef>
            </a:pPr>
            <a:r>
              <a:rPr lang="en-US" sz="2199">
                <a:solidFill>
                  <a:srgbClr val="FFFFFF"/>
                </a:solidFill>
                <a:latin typeface="Public Sans"/>
              </a:rPr>
              <a:t>Types of image collections &amp; how to call metadata for each image</a:t>
            </a:r>
          </a:p>
        </p:txBody>
      </p:sp>
      <p:sp>
        <p:nvSpPr>
          <p:cNvPr name="TextBox 29" id="29"/>
          <p:cNvSpPr txBox="true"/>
          <p:nvPr/>
        </p:nvSpPr>
        <p:spPr>
          <a:xfrm rot="0">
            <a:off x="2227353" y="6062612"/>
            <a:ext cx="8886379" cy="391795"/>
          </a:xfrm>
          <a:prstGeom prst="rect">
            <a:avLst/>
          </a:prstGeom>
        </p:spPr>
        <p:txBody>
          <a:bodyPr anchor="t" rtlCol="false" tIns="0" lIns="0" bIns="0" rIns="0">
            <a:spAutoFit/>
          </a:bodyPr>
          <a:lstStyle/>
          <a:p>
            <a:pPr algn="l">
              <a:lnSpc>
                <a:spcPts val="3079"/>
              </a:lnSpc>
              <a:spcBef>
                <a:spcPct val="0"/>
              </a:spcBef>
            </a:pPr>
            <a:r>
              <a:rPr lang="en-US" sz="2199">
                <a:solidFill>
                  <a:srgbClr val="FFFFFF"/>
                </a:solidFill>
                <a:latin typeface="Public Sans"/>
              </a:rPr>
              <a:t>NASA NTL Specific band info,  user guide, &amp; output types/structures</a:t>
            </a:r>
          </a:p>
        </p:txBody>
      </p:sp>
      <p:sp>
        <p:nvSpPr>
          <p:cNvPr name="TextBox 30" id="30"/>
          <p:cNvSpPr txBox="true"/>
          <p:nvPr/>
        </p:nvSpPr>
        <p:spPr>
          <a:xfrm rot="0">
            <a:off x="2227353" y="7075443"/>
            <a:ext cx="4739134" cy="391795"/>
          </a:xfrm>
          <a:prstGeom prst="rect">
            <a:avLst/>
          </a:prstGeom>
        </p:spPr>
        <p:txBody>
          <a:bodyPr anchor="t" rtlCol="false" tIns="0" lIns="0" bIns="0" rIns="0">
            <a:spAutoFit/>
          </a:bodyPr>
          <a:lstStyle/>
          <a:p>
            <a:pPr algn="l">
              <a:lnSpc>
                <a:spcPts val="3079"/>
              </a:lnSpc>
              <a:spcBef>
                <a:spcPct val="0"/>
              </a:spcBef>
            </a:pPr>
            <a:r>
              <a:rPr lang="en-US" sz="2199">
                <a:solidFill>
                  <a:srgbClr val="FFFFFF"/>
                </a:solidFill>
                <a:latin typeface="Public Sans"/>
              </a:rPr>
              <a:t>Visualization paramerers &amp; tutorials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9102C"/>
        </a:solidFill>
      </p:bgPr>
    </p:bg>
    <p:spTree>
      <p:nvGrpSpPr>
        <p:cNvPr id="1" name=""/>
        <p:cNvGrpSpPr/>
        <p:nvPr/>
      </p:nvGrpSpPr>
      <p:grpSpPr>
        <a:xfrm>
          <a:off x="0" y="0"/>
          <a:ext cx="0" cy="0"/>
          <a:chOff x="0" y="0"/>
          <a:chExt cx="0" cy="0"/>
        </a:xfrm>
      </p:grpSpPr>
      <p:sp>
        <p:nvSpPr>
          <p:cNvPr name="Freeform 2" id="2"/>
          <p:cNvSpPr/>
          <p:nvPr/>
        </p:nvSpPr>
        <p:spPr>
          <a:xfrm flipH="false" flipV="false" rot="0">
            <a:off x="2970442" y="610229"/>
            <a:ext cx="12347117" cy="3987090"/>
          </a:xfrm>
          <a:custGeom>
            <a:avLst/>
            <a:gdLst/>
            <a:ahLst/>
            <a:cxnLst/>
            <a:rect r="r" b="b" t="t" l="l"/>
            <a:pathLst>
              <a:path h="3987090" w="12347117">
                <a:moveTo>
                  <a:pt x="0" y="0"/>
                </a:moveTo>
                <a:lnTo>
                  <a:pt x="12347116" y="0"/>
                </a:lnTo>
                <a:lnTo>
                  <a:pt x="12347116" y="3987090"/>
                </a:lnTo>
                <a:lnTo>
                  <a:pt x="0" y="3987090"/>
                </a:lnTo>
                <a:lnTo>
                  <a:pt x="0" y="0"/>
                </a:lnTo>
                <a:close/>
              </a:path>
            </a:pathLst>
          </a:custGeom>
          <a:blipFill>
            <a:blip r:embed="rId2"/>
            <a:stretch>
              <a:fillRect l="-64" t="0" r="-64" b="0"/>
            </a:stretch>
          </a:blipFill>
        </p:spPr>
      </p:sp>
      <p:sp>
        <p:nvSpPr>
          <p:cNvPr name="Freeform 3" id="3"/>
          <p:cNvSpPr/>
          <p:nvPr/>
        </p:nvSpPr>
        <p:spPr>
          <a:xfrm flipH="false" flipV="false" rot="0">
            <a:off x="2970442" y="4976597"/>
            <a:ext cx="12347117" cy="4074549"/>
          </a:xfrm>
          <a:custGeom>
            <a:avLst/>
            <a:gdLst/>
            <a:ahLst/>
            <a:cxnLst/>
            <a:rect r="r" b="b" t="t" l="l"/>
            <a:pathLst>
              <a:path h="4074549" w="12347117">
                <a:moveTo>
                  <a:pt x="0" y="0"/>
                </a:moveTo>
                <a:lnTo>
                  <a:pt x="12347116" y="0"/>
                </a:lnTo>
                <a:lnTo>
                  <a:pt x="12347116" y="4074549"/>
                </a:lnTo>
                <a:lnTo>
                  <a:pt x="0" y="4074549"/>
                </a:lnTo>
                <a:lnTo>
                  <a:pt x="0" y="0"/>
                </a:lnTo>
                <a:close/>
              </a:path>
            </a:pathLst>
          </a:custGeom>
          <a:blipFill>
            <a:blip r:embed="rId3"/>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9102C"/>
        </a:solidFill>
      </p:bgPr>
    </p:bg>
    <p:spTree>
      <p:nvGrpSpPr>
        <p:cNvPr id="1" name=""/>
        <p:cNvGrpSpPr/>
        <p:nvPr/>
      </p:nvGrpSpPr>
      <p:grpSpPr>
        <a:xfrm>
          <a:off x="0" y="0"/>
          <a:ext cx="0" cy="0"/>
          <a:chOff x="0" y="0"/>
          <a:chExt cx="0" cy="0"/>
        </a:xfrm>
      </p:grpSpPr>
      <p:sp>
        <p:nvSpPr>
          <p:cNvPr name="Freeform 2" id="2"/>
          <p:cNvSpPr/>
          <p:nvPr/>
        </p:nvSpPr>
        <p:spPr>
          <a:xfrm flipH="false" flipV="false" rot="0">
            <a:off x="2289811" y="2273308"/>
            <a:ext cx="13708378" cy="5740383"/>
          </a:xfrm>
          <a:custGeom>
            <a:avLst/>
            <a:gdLst/>
            <a:ahLst/>
            <a:cxnLst/>
            <a:rect r="r" b="b" t="t" l="l"/>
            <a:pathLst>
              <a:path h="5740383" w="13708378">
                <a:moveTo>
                  <a:pt x="0" y="0"/>
                </a:moveTo>
                <a:lnTo>
                  <a:pt x="13708378" y="0"/>
                </a:lnTo>
                <a:lnTo>
                  <a:pt x="13708378" y="5740384"/>
                </a:lnTo>
                <a:lnTo>
                  <a:pt x="0" y="5740384"/>
                </a:lnTo>
                <a:lnTo>
                  <a:pt x="0" y="0"/>
                </a:lnTo>
                <a:close/>
              </a:path>
            </a:pathLst>
          </a:custGeom>
          <a:blipFill>
            <a:blip r:embed="rId2"/>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9102C"/>
        </a:solidFill>
      </p:bgPr>
    </p:bg>
    <p:spTree>
      <p:nvGrpSpPr>
        <p:cNvPr id="1" name=""/>
        <p:cNvGrpSpPr/>
        <p:nvPr/>
      </p:nvGrpSpPr>
      <p:grpSpPr>
        <a:xfrm>
          <a:off x="0" y="0"/>
          <a:ext cx="0" cy="0"/>
          <a:chOff x="0" y="0"/>
          <a:chExt cx="0" cy="0"/>
        </a:xfrm>
      </p:grpSpPr>
      <p:sp>
        <p:nvSpPr>
          <p:cNvPr name="Freeform 2" id="2"/>
          <p:cNvSpPr/>
          <p:nvPr/>
        </p:nvSpPr>
        <p:spPr>
          <a:xfrm flipH="false" flipV="false" rot="0">
            <a:off x="2289811" y="1028700"/>
            <a:ext cx="13708378" cy="7533896"/>
          </a:xfrm>
          <a:custGeom>
            <a:avLst/>
            <a:gdLst/>
            <a:ahLst/>
            <a:cxnLst/>
            <a:rect r="r" b="b" t="t" l="l"/>
            <a:pathLst>
              <a:path h="7533896" w="13708378">
                <a:moveTo>
                  <a:pt x="0" y="0"/>
                </a:moveTo>
                <a:lnTo>
                  <a:pt x="13708378" y="0"/>
                </a:lnTo>
                <a:lnTo>
                  <a:pt x="13708378" y="7533896"/>
                </a:lnTo>
                <a:lnTo>
                  <a:pt x="0" y="7533896"/>
                </a:lnTo>
                <a:lnTo>
                  <a:pt x="0" y="0"/>
                </a:lnTo>
                <a:close/>
              </a:path>
            </a:pathLst>
          </a:custGeom>
          <a:blipFill>
            <a:blip r:embed="rId2"/>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9102C"/>
        </a:solidFill>
      </p:bgPr>
    </p:bg>
    <p:spTree>
      <p:nvGrpSpPr>
        <p:cNvPr id="1" name=""/>
        <p:cNvGrpSpPr/>
        <p:nvPr/>
      </p:nvGrpSpPr>
      <p:grpSpPr>
        <a:xfrm>
          <a:off x="0" y="0"/>
          <a:ext cx="0" cy="0"/>
          <a:chOff x="0" y="0"/>
          <a:chExt cx="0" cy="0"/>
        </a:xfrm>
      </p:grpSpPr>
      <p:sp>
        <p:nvSpPr>
          <p:cNvPr name="Freeform 2" id="2"/>
          <p:cNvSpPr/>
          <p:nvPr/>
        </p:nvSpPr>
        <p:spPr>
          <a:xfrm flipH="false" flipV="false" rot="0">
            <a:off x="0" y="1845891"/>
            <a:ext cx="18288000" cy="7438340"/>
          </a:xfrm>
          <a:custGeom>
            <a:avLst/>
            <a:gdLst/>
            <a:ahLst/>
            <a:cxnLst/>
            <a:rect r="r" b="b" t="t" l="l"/>
            <a:pathLst>
              <a:path h="7438340" w="18288000">
                <a:moveTo>
                  <a:pt x="0" y="0"/>
                </a:moveTo>
                <a:lnTo>
                  <a:pt x="18288000" y="0"/>
                </a:lnTo>
                <a:lnTo>
                  <a:pt x="18288000" y="7438340"/>
                </a:lnTo>
                <a:lnTo>
                  <a:pt x="0" y="7438340"/>
                </a:lnTo>
                <a:lnTo>
                  <a:pt x="0" y="0"/>
                </a:lnTo>
                <a:close/>
              </a:path>
            </a:pathLst>
          </a:custGeom>
          <a:blipFill>
            <a:blip r:embed="rId2"/>
            <a:stretch>
              <a:fillRect l="0" t="0" r="0" b="0"/>
            </a:stretch>
          </a:blipFill>
        </p:spPr>
      </p:sp>
      <p:sp>
        <p:nvSpPr>
          <p:cNvPr name="TextBox 3" id="3"/>
          <p:cNvSpPr txBox="true"/>
          <p:nvPr/>
        </p:nvSpPr>
        <p:spPr>
          <a:xfrm rot="0">
            <a:off x="476045" y="438150"/>
            <a:ext cx="10376346" cy="1047750"/>
          </a:xfrm>
          <a:prstGeom prst="rect">
            <a:avLst/>
          </a:prstGeom>
        </p:spPr>
        <p:txBody>
          <a:bodyPr anchor="t" rtlCol="false" tIns="0" lIns="0" bIns="0" rIns="0">
            <a:spAutoFit/>
          </a:bodyPr>
          <a:lstStyle/>
          <a:p>
            <a:pPr algn="l">
              <a:lnSpc>
                <a:spcPts val="7800"/>
              </a:lnSpc>
            </a:pPr>
            <a:r>
              <a:rPr lang="en-US" sz="6000">
                <a:solidFill>
                  <a:srgbClr val="FFFFFF"/>
                </a:solidFill>
                <a:latin typeface="Telegraf"/>
              </a:rPr>
              <a:t>FINAL DATASET</a:t>
            </a:r>
          </a:p>
        </p:txBody>
      </p:sp>
      <p:sp>
        <p:nvSpPr>
          <p:cNvPr name="TextBox 4" id="4"/>
          <p:cNvSpPr txBox="true"/>
          <p:nvPr/>
        </p:nvSpPr>
        <p:spPr>
          <a:xfrm rot="0">
            <a:off x="-2327690" y="9589031"/>
            <a:ext cx="14232541" cy="782320"/>
          </a:xfrm>
          <a:prstGeom prst="rect">
            <a:avLst/>
          </a:prstGeom>
        </p:spPr>
        <p:txBody>
          <a:bodyPr anchor="t" rtlCol="false" tIns="0" lIns="0" bIns="0" rIns="0">
            <a:spAutoFit/>
          </a:bodyPr>
          <a:lstStyle/>
          <a:p>
            <a:pPr algn="ctr">
              <a:lnSpc>
                <a:spcPts val="3079"/>
              </a:lnSpc>
            </a:pPr>
            <a:r>
              <a:rPr lang="en-US" sz="2199">
                <a:solidFill>
                  <a:srgbClr val="FFFFFF"/>
                </a:solidFill>
                <a:latin typeface="Public Sans"/>
              </a:rPr>
              <a:t>Total of 72 rows representing each month in the year range 2015 - 2020</a:t>
            </a:r>
          </a:p>
          <a:p>
            <a:pPr algn="ctr">
              <a:lnSpc>
                <a:spcPts val="3079"/>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9102C"/>
        </a:solidFill>
      </p:bgPr>
    </p:bg>
    <p:spTree>
      <p:nvGrpSpPr>
        <p:cNvPr id="1" name=""/>
        <p:cNvGrpSpPr/>
        <p:nvPr/>
      </p:nvGrpSpPr>
      <p:grpSpPr>
        <a:xfrm>
          <a:off x="0" y="0"/>
          <a:ext cx="0" cy="0"/>
          <a:chOff x="0" y="0"/>
          <a:chExt cx="0" cy="0"/>
        </a:xfrm>
      </p:grpSpPr>
      <p:sp>
        <p:nvSpPr>
          <p:cNvPr name="Freeform 2" id="2"/>
          <p:cNvSpPr/>
          <p:nvPr/>
        </p:nvSpPr>
        <p:spPr>
          <a:xfrm flipH="false" flipV="false" rot="0">
            <a:off x="2128687" y="2847072"/>
            <a:ext cx="7015313" cy="6129358"/>
          </a:xfrm>
          <a:custGeom>
            <a:avLst/>
            <a:gdLst/>
            <a:ahLst/>
            <a:cxnLst/>
            <a:rect r="r" b="b" t="t" l="l"/>
            <a:pathLst>
              <a:path h="6129358" w="7015313">
                <a:moveTo>
                  <a:pt x="0" y="0"/>
                </a:moveTo>
                <a:lnTo>
                  <a:pt x="7015313" y="0"/>
                </a:lnTo>
                <a:lnTo>
                  <a:pt x="7015313" y="6129358"/>
                </a:lnTo>
                <a:lnTo>
                  <a:pt x="0" y="6129358"/>
                </a:lnTo>
                <a:lnTo>
                  <a:pt x="0" y="0"/>
                </a:lnTo>
                <a:close/>
              </a:path>
            </a:pathLst>
          </a:custGeom>
          <a:blipFill>
            <a:blip r:embed="rId2"/>
            <a:stretch>
              <a:fillRect l="0" t="0" r="0" b="0"/>
            </a:stretch>
          </a:blipFill>
        </p:spPr>
      </p:sp>
      <p:grpSp>
        <p:nvGrpSpPr>
          <p:cNvPr name="Group 3" id="3"/>
          <p:cNvGrpSpPr/>
          <p:nvPr/>
        </p:nvGrpSpPr>
        <p:grpSpPr>
          <a:xfrm rot="0">
            <a:off x="544338" y="356790"/>
            <a:ext cx="17114583" cy="1804465"/>
            <a:chOff x="0" y="0"/>
            <a:chExt cx="22819444" cy="2405954"/>
          </a:xfrm>
        </p:grpSpPr>
        <p:sp>
          <p:nvSpPr>
            <p:cNvPr name="TextBox 4" id="4"/>
            <p:cNvSpPr txBox="true"/>
            <p:nvPr/>
          </p:nvSpPr>
          <p:spPr>
            <a:xfrm rot="0">
              <a:off x="0" y="-85725"/>
              <a:ext cx="22819444" cy="1495425"/>
            </a:xfrm>
            <a:prstGeom prst="rect">
              <a:avLst/>
            </a:prstGeom>
          </p:spPr>
          <p:txBody>
            <a:bodyPr anchor="t" rtlCol="false" tIns="0" lIns="0" bIns="0" rIns="0">
              <a:spAutoFit/>
            </a:bodyPr>
            <a:lstStyle/>
            <a:p>
              <a:pPr algn="l">
                <a:lnSpc>
                  <a:spcPts val="8400"/>
                </a:lnSpc>
              </a:pPr>
              <a:r>
                <a:rPr lang="en-US" sz="7000">
                  <a:solidFill>
                    <a:srgbClr val="FFFFFF"/>
                  </a:solidFill>
                  <a:latin typeface="Telegraf"/>
                </a:rPr>
                <a:t>Correlation Visualization</a:t>
              </a:r>
            </a:p>
          </p:txBody>
        </p:sp>
        <p:sp>
          <p:nvSpPr>
            <p:cNvPr name="TextBox 5" id="5"/>
            <p:cNvSpPr txBox="true"/>
            <p:nvPr/>
          </p:nvSpPr>
          <p:spPr>
            <a:xfrm rot="0">
              <a:off x="0" y="1748729"/>
              <a:ext cx="20985015" cy="657225"/>
            </a:xfrm>
            <a:prstGeom prst="rect">
              <a:avLst/>
            </a:prstGeom>
          </p:spPr>
          <p:txBody>
            <a:bodyPr anchor="t" rtlCol="false" tIns="0" lIns="0" bIns="0" rIns="0">
              <a:spAutoFit/>
            </a:bodyPr>
            <a:lstStyle/>
            <a:p>
              <a:pPr algn="l">
                <a:lnSpc>
                  <a:spcPts val="3900"/>
                </a:lnSpc>
              </a:pPr>
              <a:r>
                <a:rPr lang="en-US" sz="3000">
                  <a:solidFill>
                    <a:srgbClr val="FFFFFF"/>
                  </a:solidFill>
                  <a:latin typeface="Public Sans"/>
                </a:rPr>
                <a:t>Heatmap</a:t>
              </a:r>
            </a:p>
          </p:txBody>
        </p:sp>
      </p:grpSp>
      <p:sp>
        <p:nvSpPr>
          <p:cNvPr name="TextBox 6" id="6"/>
          <p:cNvSpPr txBox="true"/>
          <p:nvPr/>
        </p:nvSpPr>
        <p:spPr>
          <a:xfrm rot="0">
            <a:off x="12003152" y="1936555"/>
            <a:ext cx="3384304" cy="372110"/>
          </a:xfrm>
          <a:prstGeom prst="rect">
            <a:avLst/>
          </a:prstGeom>
        </p:spPr>
        <p:txBody>
          <a:bodyPr anchor="t" rtlCol="false" tIns="0" lIns="0" bIns="0" rIns="0">
            <a:spAutoFit/>
          </a:bodyPr>
          <a:lstStyle/>
          <a:p>
            <a:pPr algn="ctr">
              <a:lnSpc>
                <a:spcPts val="2859"/>
              </a:lnSpc>
              <a:spcBef>
                <a:spcPct val="0"/>
              </a:spcBef>
            </a:pPr>
            <a:r>
              <a:rPr lang="en-US" sz="2199">
                <a:solidFill>
                  <a:srgbClr val="FFFFFF"/>
                </a:solidFill>
                <a:latin typeface="Public Sans Bold"/>
              </a:rPr>
              <a:t>Insights</a:t>
            </a:r>
          </a:p>
        </p:txBody>
      </p:sp>
      <p:sp>
        <p:nvSpPr>
          <p:cNvPr name="TextBox 7" id="7"/>
          <p:cNvSpPr txBox="true"/>
          <p:nvPr/>
        </p:nvSpPr>
        <p:spPr>
          <a:xfrm rot="0">
            <a:off x="12003152" y="3034393"/>
            <a:ext cx="3384304" cy="372110"/>
          </a:xfrm>
          <a:prstGeom prst="rect">
            <a:avLst/>
          </a:prstGeom>
        </p:spPr>
        <p:txBody>
          <a:bodyPr anchor="t" rtlCol="false" tIns="0" lIns="0" bIns="0" rIns="0">
            <a:spAutoFit/>
          </a:bodyPr>
          <a:lstStyle/>
          <a:p>
            <a:pPr algn="l">
              <a:lnSpc>
                <a:spcPts val="2859"/>
              </a:lnSpc>
              <a:spcBef>
                <a:spcPct val="0"/>
              </a:spcBef>
            </a:pPr>
            <a:r>
              <a:rPr lang="en-US" sz="2199">
                <a:solidFill>
                  <a:srgbClr val="FFFFFF"/>
                </a:solidFill>
                <a:latin typeface="Public Sans"/>
              </a:rPr>
              <a:t>No negative correlations</a:t>
            </a:r>
          </a:p>
        </p:txBody>
      </p:sp>
      <p:sp>
        <p:nvSpPr>
          <p:cNvPr name="TextBox 8" id="8"/>
          <p:cNvSpPr txBox="true"/>
          <p:nvPr/>
        </p:nvSpPr>
        <p:spPr>
          <a:xfrm rot="0">
            <a:off x="12003152" y="4014665"/>
            <a:ext cx="3384304" cy="1096010"/>
          </a:xfrm>
          <a:prstGeom prst="rect">
            <a:avLst/>
          </a:prstGeom>
        </p:spPr>
        <p:txBody>
          <a:bodyPr anchor="t" rtlCol="false" tIns="0" lIns="0" bIns="0" rIns="0">
            <a:spAutoFit/>
          </a:bodyPr>
          <a:lstStyle/>
          <a:p>
            <a:pPr algn="l">
              <a:lnSpc>
                <a:spcPts val="2859"/>
              </a:lnSpc>
              <a:spcBef>
                <a:spcPct val="0"/>
              </a:spcBef>
            </a:pPr>
            <a:r>
              <a:rPr lang="en-US" sz="2199">
                <a:solidFill>
                  <a:srgbClr val="FFFFFF"/>
                </a:solidFill>
                <a:latin typeface="Public Sans"/>
              </a:rPr>
              <a:t>Weak positive between Light intensity &amp; Metro card count</a:t>
            </a:r>
          </a:p>
        </p:txBody>
      </p:sp>
      <p:sp>
        <p:nvSpPr>
          <p:cNvPr name="TextBox 9" id="9"/>
          <p:cNvSpPr txBox="true"/>
          <p:nvPr/>
        </p:nvSpPr>
        <p:spPr>
          <a:xfrm rot="0">
            <a:off x="12003152" y="5253550"/>
            <a:ext cx="3921740" cy="1096010"/>
          </a:xfrm>
          <a:prstGeom prst="rect">
            <a:avLst/>
          </a:prstGeom>
        </p:spPr>
        <p:txBody>
          <a:bodyPr anchor="t" rtlCol="false" tIns="0" lIns="0" bIns="0" rIns="0">
            <a:spAutoFit/>
          </a:bodyPr>
          <a:lstStyle/>
          <a:p>
            <a:pPr algn="l">
              <a:lnSpc>
                <a:spcPts val="2859"/>
              </a:lnSpc>
              <a:spcBef>
                <a:spcPct val="0"/>
              </a:spcBef>
            </a:pPr>
            <a:r>
              <a:rPr lang="en-US" sz="2199">
                <a:solidFill>
                  <a:srgbClr val="FFFFFF"/>
                </a:solidFill>
                <a:latin typeface="Public Sans"/>
              </a:rPr>
              <a:t>Moderate positive between Light intensity &amp; total number of incidents</a:t>
            </a:r>
          </a:p>
        </p:txBody>
      </p:sp>
      <p:grpSp>
        <p:nvGrpSpPr>
          <p:cNvPr name="Group 10" id="10"/>
          <p:cNvGrpSpPr/>
          <p:nvPr/>
        </p:nvGrpSpPr>
        <p:grpSpPr>
          <a:xfrm rot="0">
            <a:off x="11417986" y="5428008"/>
            <a:ext cx="392597" cy="392597"/>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CBBC6"/>
            </a:solidFill>
          </p:spPr>
        </p:sp>
      </p:grpSp>
      <p:grpSp>
        <p:nvGrpSpPr>
          <p:cNvPr name="Group 12" id="12"/>
          <p:cNvGrpSpPr/>
          <p:nvPr/>
        </p:nvGrpSpPr>
        <p:grpSpPr>
          <a:xfrm rot="0">
            <a:off x="11417986" y="3013905"/>
            <a:ext cx="392597" cy="392597"/>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CBBC6"/>
            </a:solidFill>
          </p:spPr>
        </p:sp>
      </p:grpSp>
      <p:grpSp>
        <p:nvGrpSpPr>
          <p:cNvPr name="Group 14" id="14"/>
          <p:cNvGrpSpPr/>
          <p:nvPr/>
        </p:nvGrpSpPr>
        <p:grpSpPr>
          <a:xfrm rot="0">
            <a:off x="11417986" y="4189123"/>
            <a:ext cx="392597" cy="392597"/>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CBBC6"/>
            </a:solidFill>
          </p:spPr>
        </p:sp>
      </p:grpSp>
      <p:sp>
        <p:nvSpPr>
          <p:cNvPr name="TextBox 16" id="16"/>
          <p:cNvSpPr txBox="true"/>
          <p:nvPr/>
        </p:nvSpPr>
        <p:spPr>
          <a:xfrm rot="0">
            <a:off x="12003152" y="6492435"/>
            <a:ext cx="4624541" cy="1457960"/>
          </a:xfrm>
          <a:prstGeom prst="rect">
            <a:avLst/>
          </a:prstGeom>
        </p:spPr>
        <p:txBody>
          <a:bodyPr anchor="t" rtlCol="false" tIns="0" lIns="0" bIns="0" rIns="0">
            <a:spAutoFit/>
          </a:bodyPr>
          <a:lstStyle/>
          <a:p>
            <a:pPr algn="l">
              <a:lnSpc>
                <a:spcPts val="2859"/>
              </a:lnSpc>
              <a:spcBef>
                <a:spcPct val="0"/>
              </a:spcBef>
            </a:pPr>
            <a:r>
              <a:rPr lang="en-US" sz="2199">
                <a:solidFill>
                  <a:srgbClr val="FFFFFF"/>
                </a:solidFill>
                <a:latin typeface="Public Sans"/>
              </a:rPr>
              <a:t>Moderate but strongest correlation between positive between total number of incidents &amp; metro card count</a:t>
            </a:r>
          </a:p>
        </p:txBody>
      </p:sp>
      <p:grpSp>
        <p:nvGrpSpPr>
          <p:cNvPr name="Group 17" id="17"/>
          <p:cNvGrpSpPr/>
          <p:nvPr/>
        </p:nvGrpSpPr>
        <p:grpSpPr>
          <a:xfrm rot="0">
            <a:off x="11417986" y="6666893"/>
            <a:ext cx="392597" cy="392597"/>
            <a:chOff x="0" y="0"/>
            <a:chExt cx="6350000" cy="6350000"/>
          </a:xfrm>
        </p:grpSpPr>
        <p:sp>
          <p:nvSpPr>
            <p:cNvPr name="Freeform 18" id="1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CBBC6"/>
            </a:solid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DAGEkiFBmKE</dc:identifier>
  <dcterms:modified xsi:type="dcterms:W3CDTF">2011-08-01T06:04:30Z</dcterms:modified>
  <cp:revision>1</cp:revision>
  <dc:title>ECO 590</dc:title>
</cp:coreProperties>
</file>